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</p:sldMasterIdLst>
  <p:sldIdLst>
    <p:sldId id="257" r:id="rId3"/>
    <p:sldId id="256" r:id="rId4"/>
    <p:sldId id="264" r:id="rId5"/>
    <p:sldId id="267" r:id="rId6"/>
    <p:sldId id="287" r:id="rId7"/>
    <p:sldId id="268" r:id="rId8"/>
    <p:sldId id="288" r:id="rId9"/>
    <p:sldId id="289" r:id="rId10"/>
    <p:sldId id="291" r:id="rId11"/>
    <p:sldId id="290" r:id="rId12"/>
    <p:sldId id="269" r:id="rId13"/>
    <p:sldId id="278" r:id="rId14"/>
    <p:sldId id="280" r:id="rId15"/>
    <p:sldId id="285" r:id="rId16"/>
    <p:sldId id="286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CCFF99"/>
    <a:srgbClr val="99FF33"/>
    <a:srgbClr val="6EBF41"/>
    <a:srgbClr val="D1CE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EB5-B7CF-4317-941B-BF9FD73EE8D5}" type="datetimeFigureOut">
              <a:rPr lang="es-AR" smtClean="0"/>
              <a:t>3/10/2024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EFE8-D90E-43DD-B1FE-957AB1EE877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9343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EB5-B7CF-4317-941B-BF9FD73EE8D5}" type="datetimeFigureOut">
              <a:rPr lang="es-AR" smtClean="0"/>
              <a:t>3/10/2024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EFE8-D90E-43DD-B1FE-957AB1EE877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427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EB5-B7CF-4317-941B-BF9FD73EE8D5}" type="datetimeFigureOut">
              <a:rPr lang="es-AR" smtClean="0"/>
              <a:t>3/10/2024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EFE8-D90E-43DD-B1FE-957AB1EE877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9553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0 w 21600"/>
                <a:gd name="T1" fmla="*/ 0 h 21231"/>
                <a:gd name="T2" fmla="*/ 0 w 21600"/>
                <a:gd name="T3" fmla="*/ 0 h 21231"/>
                <a:gd name="T4" fmla="*/ 0 w 21600"/>
                <a:gd name="T5" fmla="*/ 0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0AE18D-D43E-499F-9B3E-B9E7F289CEA2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830040"/>
      </p:ext>
    </p:extLst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1B7FE2-1934-4AA6-9A95-76993720DF15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070721"/>
      </p:ext>
    </p:extLst>
  </p:cSld>
  <p:clrMapOvr>
    <a:masterClrMapping/>
  </p:clrMapOvr>
  <p:transition spd="slow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1AA8DC-63B8-4055-82B3-1200D06A0D85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171062"/>
      </p:ext>
    </p:extLst>
  </p:cSld>
  <p:clrMapOvr>
    <a:masterClrMapping/>
  </p:clrMapOvr>
  <p:transition spd="slow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9714901-657D-40D5-B774-EABBB26E9F49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054368"/>
      </p:ext>
    </p:extLst>
  </p:cSld>
  <p:clrMapOvr>
    <a:masterClrMapping/>
  </p:clrMapOvr>
  <p:transition spd="slow"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FD0660C-415D-42CB-AD6B-750933C592BA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092019"/>
      </p:ext>
    </p:extLst>
  </p:cSld>
  <p:clrMapOvr>
    <a:masterClrMapping/>
  </p:clrMapOvr>
  <p:transition spd="slow"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8A0518-4196-4BE0-8B07-A5039A93B641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731753"/>
      </p:ext>
    </p:extLst>
  </p:cSld>
  <p:clrMapOvr>
    <a:masterClrMapping/>
  </p:clrMapOvr>
  <p:transition spd="slow"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B9C3D9-52BF-4605-9028-61D1D4878925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037877"/>
      </p:ext>
    </p:extLst>
  </p:cSld>
  <p:clrMapOvr>
    <a:masterClrMapping/>
  </p:clrMapOvr>
  <p:transition spd="slow"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6EC438-764D-4CE0-AA42-445EE36A9F08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430730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EB5-B7CF-4317-941B-BF9FD73EE8D5}" type="datetimeFigureOut">
              <a:rPr lang="es-AR" smtClean="0"/>
              <a:t>3/10/2024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EFE8-D90E-43DD-B1FE-957AB1EE877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56610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EDB90B-0A3F-4690-AC9A-5B7975ABB780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324855"/>
      </p:ext>
    </p:extLst>
  </p:cSld>
  <p:clrMapOvr>
    <a:masterClrMapping/>
  </p:clrMapOvr>
  <p:transition spd="slow"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BA6B3D-529D-464F-8888-0DFF2DD6EE05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695741"/>
      </p:ext>
    </p:extLst>
  </p:cSld>
  <p:clrMapOvr>
    <a:masterClrMapping/>
  </p:clrMapOvr>
  <p:transition spd="slow"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598F3A-B373-4814-B924-00154C49CEE8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987013"/>
      </p:ext>
    </p:extLst>
  </p:cSld>
  <p:clrMapOvr>
    <a:masterClrMapping/>
  </p:clrMapOvr>
  <p:transition spd="slow"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BE09FA-7C07-4110-B1E5-6449C9619B0C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653530"/>
      </p:ext>
    </p:extLst>
  </p:cSld>
  <p:clrMapOvr>
    <a:masterClrMapping/>
  </p:clrMapOvr>
  <p:transition spd="slow"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7CB833B-C9C5-411F-ACDA-13E082542E12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5990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EB5-B7CF-4317-941B-BF9FD73EE8D5}" type="datetimeFigureOut">
              <a:rPr lang="es-AR" smtClean="0"/>
              <a:t>3/10/2024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EFE8-D90E-43DD-B1FE-957AB1EE877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8284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EB5-B7CF-4317-941B-BF9FD73EE8D5}" type="datetimeFigureOut">
              <a:rPr lang="es-AR" smtClean="0"/>
              <a:t>3/10/2024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EFE8-D90E-43DD-B1FE-957AB1EE877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861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EB5-B7CF-4317-941B-BF9FD73EE8D5}" type="datetimeFigureOut">
              <a:rPr lang="es-AR" smtClean="0"/>
              <a:t>3/10/2024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EFE8-D90E-43DD-B1FE-957AB1EE877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8551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EB5-B7CF-4317-941B-BF9FD73EE8D5}" type="datetimeFigureOut">
              <a:rPr lang="es-AR" smtClean="0"/>
              <a:t>3/10/2024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EFE8-D90E-43DD-B1FE-957AB1EE877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21383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EB5-B7CF-4317-941B-BF9FD73EE8D5}" type="datetimeFigureOut">
              <a:rPr lang="es-AR" smtClean="0"/>
              <a:t>3/10/2024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EFE8-D90E-43DD-B1FE-957AB1EE877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1737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EB5-B7CF-4317-941B-BF9FD73EE8D5}" type="datetimeFigureOut">
              <a:rPr lang="es-AR" smtClean="0"/>
              <a:t>3/10/2024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EFE8-D90E-43DD-B1FE-957AB1EE877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688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2EB5-B7CF-4317-941B-BF9FD73EE8D5}" type="datetimeFigureOut">
              <a:rPr lang="es-AR" smtClean="0"/>
              <a:t>3/10/2024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EFE8-D90E-43DD-B1FE-957AB1EE877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461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92EB5-B7CF-4317-941B-BF9FD73EE8D5}" type="datetimeFigureOut">
              <a:rPr lang="es-AR" smtClean="0"/>
              <a:t>3/10/2024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EFE8-D90E-43DD-B1FE-957AB1EE877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2841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BC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00DD40-C263-4C02-9D6F-0EAEA40B23DB}" type="slidenum">
              <a:rPr lang="es-ES" altLang="es-AR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altLang="es-A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2860094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 spd="slow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5861" y="318053"/>
            <a:ext cx="10455965" cy="127957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s-AR" dirty="0"/>
              <a:t>Algunas consideraciones sobre la Formación de Las/os Ingenieros/as Agrónomas/os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5043" y="1597624"/>
            <a:ext cx="10871752" cy="5260375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5" name="Marcador de contenido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43" y="1597623"/>
            <a:ext cx="4263886" cy="2842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16 Imagen" descr="http://api.ning.com/files/FCkOBTz*i9I-C3TUm1*71avhSZxAIvkOtAraaSo9ONKuxJrmgrTB46EdpgIDfkG*XogMWFU*ZTKlOU0Vg3INHDdahscrPq2o/LEONELWEB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957" y="4025346"/>
            <a:ext cx="3776869" cy="2832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Logo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2055109"/>
            <a:ext cx="3298878" cy="329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46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1635" y="1470992"/>
            <a:ext cx="10532164" cy="4664766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s-A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es-A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Sobre la circunstancia del encuentro de saberes  de los/as profesionales construidos a partir de una formación fragmentada, secuenciada  y acumulativa, cuando se enfrentan otro sistema de conocimiento como el de los/as productores/as que tiene un carácter indisciplinado e informal, construido en situaciones reales,  en su  territorio y  producción con una matriz que no fragmenta   y que resulta  de  una  multiplicidad  de  informaciones, experiencias, intercambios, intereses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s-ES" dirty="0">
              <a:effectLst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21635" y="198784"/>
            <a:ext cx="10532165" cy="111318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ES" dirty="0"/>
              <a:t>                       Interrogante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152395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88942" y="344556"/>
            <a:ext cx="10404614" cy="980661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s-AR" dirty="0"/>
              <a:t>Desafíos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4643" y="1603512"/>
            <a:ext cx="10518913" cy="4770783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s-A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A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Surge la necesidad de contar con </a:t>
            </a:r>
            <a:r>
              <a:rPr lang="es-A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nuevos marcos conceptuales</a:t>
            </a:r>
            <a:r>
              <a:rPr lang="es-A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 capacidades de acción, acordes con la complejidad de un escenario con nuevos actores y nuevas dinámicas sociales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A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 incentiva la actividad productiva basada los procesos social y ambientalmente sustentables.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A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Necesidad de reconversión de las Universidades y los grandes institutos de Investigación y Desarrollo </a:t>
            </a:r>
            <a:r>
              <a:rPr lang="es-A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orientado hacia estilos de desarrollo basados en la expansión de la pluralidad de formas productivas con énfasis en las pequeñas y medianas empresas, cooperativas, públicas, etc. en la expansión del mercado interno nacional-regional y en la diversificación del perfil exportador</a:t>
            </a:r>
            <a:endParaRPr lang="es-ES" sz="2000" dirty="0"/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AR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Comprender la complejidad social –económica-política-cultural presente en un territorio, sus sinergias y sus conflictos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s-ES" sz="2000" dirty="0">
              <a:solidFill>
                <a:prstClr val="black"/>
              </a:solidFill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s-ES" sz="2000" dirty="0">
              <a:solidFill>
                <a:prstClr val="black"/>
              </a:solidFill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s-A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s-E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888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2852" y="331305"/>
            <a:ext cx="10730948" cy="135938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s-AR" dirty="0"/>
              <a:t>Desafíos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s-A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s-ES" dirty="0">
              <a:effectLst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90331" y="1948070"/>
            <a:ext cx="10863470" cy="3746667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A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Asumir el desafío a crear y recrear capacidades para superar demandas contradictorias, a partir de reconocer y debatir la multiplicidad de visiones de desarrollo</a:t>
            </a:r>
          </a:p>
          <a:p>
            <a:pPr marL="228600" lvl="0" indent="-22860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A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La complejidad en los abordajes sobre la cuestión agraria se ha incrementado, y que requiere retomar la discusión sobre el perfil profesional de las/los Ingenieros/as Agrónomas/os</a:t>
            </a:r>
            <a:endParaRPr lang="es-E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918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8870" y="1205948"/>
            <a:ext cx="10429460" cy="5234609"/>
          </a:xfrm>
          <a:solidFill>
            <a:srgbClr val="FFFFCC"/>
          </a:solidFill>
        </p:spPr>
        <p:txBody>
          <a:bodyPr>
            <a:normAutofit lnSpcReduction="10000"/>
          </a:bodyPr>
          <a:lstStyle/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AR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 formación de los futuros ingenieros/as agrónomos/as se puede profundizar para aportar a una mirada más integral de la problemática agraria y el desarrollo rural en particular, como así también acercarnos a los desafíos que la nueva ruralidad y las instituciones demandan.</a:t>
            </a:r>
          </a:p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El/la Ingeniero Agrónomo/a hoy debe tener una visión totalizadora de la realidad, a fin de poder intervenir sobre la misma en forma responsable atendiendo no sólo el aspecto productivo sino también al impacto que acarrean algunas formas de producir.</a:t>
            </a:r>
          </a:p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es-E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el profesional de la agronomía debiera contar con herramientas sociales y económicas que le permitan interpretar los procesos que ocurren en el espacio agrario nacional y regional.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8870" y="92765"/>
            <a:ext cx="10624930" cy="94090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es-ES" dirty="0"/>
            </a:br>
            <a:br>
              <a:rPr lang="es-ES" dirty="0"/>
            </a:br>
            <a:r>
              <a:rPr lang="es-ES" dirty="0"/>
              <a:t>Algunas Consideraciones</a:t>
            </a:r>
            <a:br>
              <a:rPr lang="es-ES" dirty="0"/>
            </a:b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5420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192696"/>
            <a:ext cx="10744200" cy="5380382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AR" dirty="0"/>
              <a:t>interacción directa de les estudiantes con el objeto de estudio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AR" dirty="0"/>
              <a:t>varios actores: la universidad, la sociedad y el Estado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AR" dirty="0"/>
              <a:t>educación en espacios extra áulicos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AR" dirty="0"/>
              <a:t>pensar, reflexionar y elaborar “situaciones creadoras de saberes”(Freire)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AR" dirty="0"/>
              <a:t>donde el conocimiento se produce desde el hacer mismo, alejadas de la enseñanza de meros contenidos teóricos y de aprendizaje lineal y aplicativo. 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03367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ES" b="1" dirty="0"/>
              <a:t>Educación experiencial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673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245703"/>
            <a:ext cx="10515599" cy="5155097"/>
          </a:xfrm>
          <a:solidFill>
            <a:srgbClr val="FFFFCC"/>
          </a:solidFill>
        </p:spPr>
        <p:txBody>
          <a:bodyPr>
            <a:normAutofit fontScale="925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dirty="0"/>
              <a:t>brindar a les estudiantes la posibilidad de contactarse con situaciones reales, y en lo posible, involucrarse contribuyendo a resolver problemáticas de la comunidad, trabajando en escenarios complejos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dirty="0"/>
              <a:t>una apuesta que pone a prueba el conocimiento académico, la </a:t>
            </a:r>
            <a:r>
              <a:rPr lang="es-ES" dirty="0" err="1"/>
              <a:t>interdisciplina</a:t>
            </a:r>
            <a:r>
              <a:rPr lang="es-ES" dirty="0"/>
              <a:t>, y la pluralidad de profesiones en interacción con otros actores sociales, implica también problematizar y resignificar las prácticas de enseñanza y posibilitar otras formas de aprender y evaluar procesos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s-ES" dirty="0" err="1"/>
              <a:t>Curricularización</a:t>
            </a:r>
            <a:r>
              <a:rPr lang="es-ES" dirty="0"/>
              <a:t> de la Extensión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s-AR" sz="2600" dirty="0">
                <a:solidFill>
                  <a:prstClr val="black"/>
                </a:solidFill>
              </a:rPr>
              <a:t>pasantías, voluntariados , proyectos de investigación y extensión universitaria</a:t>
            </a:r>
            <a:endParaRPr lang="es-ES" sz="2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s-ES" dirty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s-ES" sz="24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119271"/>
            <a:ext cx="10515600" cy="914399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ES" b="1" dirty="0"/>
              <a:t>Educación experiencial implica: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837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CuadroTexto"/>
          <p:cNvSpPr txBox="1">
            <a:spLocks noChangeArrowheads="1"/>
          </p:cNvSpPr>
          <p:nvPr/>
        </p:nvSpPr>
        <p:spPr bwMode="auto">
          <a:xfrm>
            <a:off x="1749286" y="1041023"/>
            <a:ext cx="9700591" cy="5816977"/>
          </a:xfrm>
          <a:prstGeom prst="rect">
            <a:avLst/>
          </a:prstGeom>
          <a:solidFill>
            <a:srgbClr val="E5BC37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defRPr/>
            </a:pPr>
            <a:endParaRPr lang="es-AR" altLang="es-AR" sz="28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s-AR" altLang="es-AR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s-AR" altLang="es-AR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s-AR" altLang="es-AR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s-AR" altLang="es-AR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s-AR" altLang="es-AR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s-AR" altLang="es-AR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s-AR" altLang="es-AR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s-AR" altLang="es-AR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s-AR" altLang="es-AR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s-AR" altLang="es-AR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s-AR" altLang="es-AR" dirty="0">
                <a:solidFill>
                  <a:srgbClr val="FFFFFF"/>
                </a:solidFill>
                <a:cs typeface="Arial" charset="0"/>
              </a:rPr>
              <a:t>                     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s-AR" altLang="es-AR" dirty="0">
                <a:solidFill>
                  <a:srgbClr val="FFFFFF"/>
                </a:solidFill>
                <a:cs typeface="Arial" charset="0"/>
              </a:rPr>
              <a:t>                                               MUCHAS GRACIAS!!!     </a:t>
            </a:r>
          </a:p>
        </p:txBody>
      </p:sp>
      <p:pic>
        <p:nvPicPr>
          <p:cNvPr id="50179" name="Picture 4" descr="Ilustración de Angie Vanessa Cardenas Ro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557" y="130154"/>
            <a:ext cx="5128591" cy="6174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8459712"/>
      </p:ext>
    </p:extLst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s-AR" dirty="0"/>
              <a:t>Algunos Conceptos Previos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/>
          </a:bodyPr>
          <a:lstStyle/>
          <a:p>
            <a:pPr algn="just">
              <a:defRPr/>
            </a:pPr>
            <a:r>
              <a:rPr lang="es-MX" altLang="en-US" dirty="0"/>
              <a:t>Educación práctica social necesaria e intencional, como una intervención consciente de los hombres en el aprendizaje de otros hombres, por lo tanto, educar es una actividad dirigida a transformar las circunstancias a través de la transformación de los sujetos.</a:t>
            </a:r>
          </a:p>
          <a:p>
            <a:pPr algn="just">
              <a:defRPr/>
            </a:pPr>
            <a:r>
              <a:rPr lang="es-AR" dirty="0">
                <a:latin typeface="Times New Roman" panose="02020603050405020304" pitchFamily="18" charset="0"/>
                <a:ea typeface="Calibri" panose="020F0502020204030204" pitchFamily="34" charset="0"/>
              </a:rPr>
              <a:t>“todos los caminos son parciales, incompletos, subjetivos, que recortan en partes la realidad imposible de contener”. </a:t>
            </a:r>
            <a:r>
              <a:rPr lang="es-AR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Mallano</a:t>
            </a:r>
            <a:r>
              <a:rPr lang="es-AR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 (2016) </a:t>
            </a:r>
            <a:endParaRPr lang="es-MX" altLang="en-US" sz="1800" dirty="0"/>
          </a:p>
          <a:p>
            <a:endParaRPr lang="es-AR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s-AR" dirty="0">
                <a:latin typeface="Times New Roman" panose="02020603050405020304" pitchFamily="18" charset="0"/>
                <a:ea typeface="Calibri" panose="020F0502020204030204" pitchFamily="34" charset="0"/>
              </a:rPr>
              <a:t>la educación superior como un derecho humano fundamental y una función indelegable del Estado, guiada por los principios de democracia, autonomía y pensamiento crítico, de compromiso social y calidad académica </a:t>
            </a:r>
            <a:r>
              <a:rPr lang="es-AR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(Declaración de Cartagena de Indias de Educación Superior para Latinoamérica y el Caribe,2008)</a:t>
            </a:r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428953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s-AR" dirty="0" err="1"/>
              <a:t>Curriculum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/>
          </a:bodyPr>
          <a:lstStyle/>
          <a:p>
            <a:pPr algn="just"/>
            <a:r>
              <a:rPr lang="es-ES" dirty="0"/>
              <a:t>Por </a:t>
            </a:r>
            <a:r>
              <a:rPr lang="es-ES" dirty="0" err="1"/>
              <a:t>curriculum</a:t>
            </a:r>
            <a:r>
              <a:rPr lang="es-ES" dirty="0"/>
              <a:t> se entiende a la síntesis de elementos culturales (conocimientos, valores, costumbres, creencias, hábitos) que conforman una propuesta político–educativa pensada e impulsada por diversos grupos y sectores sociales cuyos intereses son diversos y contradictorios, aunque algunos tienden a ser dominantes o hegemónicos, y otros tienden a oponerse y resistirse a tal dominación o hegemonía. (De Alba, 1995:59)</a:t>
            </a:r>
          </a:p>
          <a:p>
            <a:pPr algn="just"/>
            <a:endParaRPr lang="es-ES" dirty="0"/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es-AR" dirty="0"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s-AR" dirty="0" err="1">
                <a:ea typeface="Calibri" panose="020F0502020204030204" pitchFamily="34" charset="0"/>
                <a:cs typeface="Times New Roman" panose="02020603050405020304" pitchFamily="18" charset="0"/>
              </a:rPr>
              <a:t>curriculum</a:t>
            </a:r>
            <a:r>
              <a:rPr lang="es-AR" dirty="0">
                <a:ea typeface="Calibri" panose="020F0502020204030204" pitchFamily="34" charset="0"/>
                <a:cs typeface="Times New Roman" panose="02020603050405020304" pitchFamily="18" charset="0"/>
              </a:rPr>
              <a:t> y el desarrollo curricular tienen sus propios agentes: por un lado, aquellos que le dan forma en el ámbito institucional y, por otro lado, aquellos que lo convierten en una práctica cotidiana.</a:t>
            </a:r>
            <a:endParaRPr lang="es-E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1124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s-AR" dirty="0"/>
              <a:t>Propuesta Educativa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s-A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surge del análisis de los procesos sociales y culturales en los que se inserta.</a:t>
            </a:r>
          </a:p>
          <a:p>
            <a:pPr algn="just"/>
            <a:r>
              <a:rPr lang="es-A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aprendizaje de los saberes disciplinares es más potente cuando es iniciado, facilitado y consolidado en los procesos sociales y culturales reales y no artificiales.</a:t>
            </a:r>
          </a:p>
          <a:p>
            <a:pPr algn="just">
              <a:spcAft>
                <a:spcPts val="800"/>
              </a:spcAft>
            </a:pPr>
            <a:r>
              <a:rPr lang="es-A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da como proceso y resultado de la participación social, donde les  estudiantes como actores sociales problematizan cada campo de saber disciplinar, escuchan nuevas voces y abren nuevas preguntas y aprenden mediante la acción resolviendo problemas de la vida reales.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A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2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s-AR" dirty="0"/>
              <a:t>A modo de reflexión y propuesta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just"/>
            <a:r>
              <a:rPr lang="es-AR" dirty="0">
                <a:ea typeface="Calibri" panose="020F0502020204030204" pitchFamily="34" charset="0"/>
              </a:rPr>
              <a:t>Propiciar propuestas de enseñanza para que les estudiantes, una vez que comprendieron, integren lo nuevo aprendido con conocimientos de la realidad social o personal que ya poseían. Esto conlleva no sólo a organizar los contenidos para proveer la integración, sino:  </a:t>
            </a:r>
          </a:p>
          <a:p>
            <a:pPr algn="just"/>
            <a:r>
              <a:rPr lang="es-AR" dirty="0">
                <a:ea typeface="Calibri" panose="020F0502020204030204" pitchFamily="34" charset="0"/>
              </a:rPr>
              <a:t>alentar la indagación, la reflexión, la observación sistemática y el espíritu científico</a:t>
            </a:r>
          </a:p>
          <a:p>
            <a:r>
              <a:rPr lang="es-ES" dirty="0">
                <a:ea typeface="Times New Roman" panose="02020603050405020304" pitchFamily="18" charset="0"/>
                <a:cs typeface="Arial" panose="020B0604020202020204" pitchFamily="34" charset="0"/>
              </a:rPr>
              <a:t>los alumnos aprenden más y mejor cuando participan activamente en la organización y búsqueda de relaciones entre la información nueva y la ya conocida, y no sólo cuando reciben nueva información.</a:t>
            </a:r>
            <a:endParaRPr lang="es-AR" dirty="0"/>
          </a:p>
        </p:txBody>
      </p:sp>
      <p:cxnSp>
        <p:nvCxnSpPr>
          <p:cNvPr id="5" name="Conector angular 4"/>
          <p:cNvCxnSpPr/>
          <p:nvPr/>
        </p:nvCxnSpPr>
        <p:spPr>
          <a:xfrm rot="10800000">
            <a:off x="993917" y="3750368"/>
            <a:ext cx="119269" cy="26505"/>
          </a:xfrm>
          <a:prstGeom prst="curvedConnector3">
            <a:avLst>
              <a:gd name="adj1" fmla="val 500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96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6348" y="285612"/>
            <a:ext cx="10757452" cy="127814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es-A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Algunas reflexiones en torno al contexto y a la formación de las/os Ingenieros Agrónomas/os</a:t>
            </a:r>
            <a:b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4070" y="1825624"/>
            <a:ext cx="10929730" cy="4800463"/>
          </a:xfrm>
          <a:solidFill>
            <a:srgbClr val="FFFFCC"/>
          </a:solidFill>
        </p:spPr>
        <p:txBody>
          <a:bodyPr>
            <a:normAutofit fontScale="85000" lnSpcReduction="20000"/>
          </a:bodyPr>
          <a:lstStyle/>
          <a:p>
            <a:r>
              <a:rPr lang="es-AR" sz="3100" dirty="0">
                <a:ea typeface="Calibri" panose="020F0502020204030204" pitchFamily="34" charset="0"/>
              </a:rPr>
              <a:t>la Argentina rural mantuvo su dualidad: </a:t>
            </a:r>
            <a:r>
              <a:rPr lang="es-AR" sz="3100" dirty="0"/>
              <a:t>tendencia concentración económica de la estructura agraria</a:t>
            </a:r>
          </a:p>
          <a:p>
            <a:pPr algn="just"/>
            <a:r>
              <a:rPr lang="es-AR" sz="3100" dirty="0">
                <a:ea typeface="Times New Roman" panose="02020603050405020304" pitchFamily="18" charset="0"/>
              </a:rPr>
              <a:t> la crisis generada por el incremento en el precio de los alimentos en gran parte ocasionada por un Sistema Agroalimentario concentrado, conduce a la necesidad de interpelarlo, en   los distintos eslabones de la cadena, con el objetivo de lograr democratizar la accesibilidad por parte de la población a alimentos sanos y a precios asequibles. En este sentido, Agroecología, Seguridad y Soberanía Alimentaria</a:t>
            </a:r>
          </a:p>
          <a:p>
            <a:endParaRPr lang="es-AR" sz="3100" dirty="0"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AR" sz="3100" dirty="0">
                <a:ea typeface="Times New Roman" panose="02020603050405020304" pitchFamily="18" charset="0"/>
              </a:rPr>
              <a:t>consecuencias del cambio climático, y la incorporación  en los lineamientos de los organismos de cooperación técnica y financiera a nivel  internacional: un creciente interés por la preservación del medio ambiente,  por el consumo de alimentos más saludables y   la demanda de una producción con menor utilización de agroquímicos y prácticas que no alteren drásticamente la dinámica ecológica natural de los recursos. </a:t>
            </a:r>
            <a:endParaRPr lang="es-ES" sz="3100" dirty="0">
              <a:ea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53064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126435"/>
            <a:ext cx="10744200" cy="5459895"/>
          </a:xfrm>
          <a:solidFill>
            <a:srgbClr val="FFFFCC"/>
          </a:solidFill>
        </p:spPr>
        <p:txBody>
          <a:bodyPr>
            <a:normAutofit fontScale="85000" lnSpcReduction="1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AR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Falta de comprensión sistémica e integrada de los procesos territoriales.</a:t>
            </a:r>
            <a:endParaRPr lang="es-ES" sz="2600" dirty="0"/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AR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Dificultad en la respuesta a demanda de problemas territoriales complejos</a:t>
            </a:r>
            <a:endParaRPr lang="es-ES" sz="2600" dirty="0"/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AR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Insuficientes abordajes interdisciplinarios</a:t>
            </a:r>
            <a:endParaRPr lang="es-ES" sz="2600" dirty="0"/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AR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Débil disponibilidad de información y metodologías para la generación de síntesis y visión prospectiva</a:t>
            </a:r>
            <a:endParaRPr lang="es-ES" sz="2600" dirty="0"/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AR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Predominio de epistemologías reduccionistas</a:t>
            </a:r>
            <a:endParaRPr lang="es-ES" sz="2600" dirty="0"/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AR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Falta de conocimiento sobre los actores sociales e institucionales involucrados en la producción agropecuaria y sus estrategias en los procesos de transformación territorial.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AR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las carreras de ingeniería agronómica, así como otras carreras técnicas, conllevan en su esencia una idea de aprendizaje disciplinaria, fragmentada y cartesiana:</a:t>
            </a:r>
            <a:endParaRPr lang="es-ES" sz="2600" dirty="0"/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s-ES" dirty="0">
              <a:effectLst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600" y="172278"/>
            <a:ext cx="10744200" cy="86139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es-ES" dirty="0"/>
            </a:br>
            <a:br>
              <a:rPr lang="es-ES" dirty="0"/>
            </a:br>
            <a:r>
              <a:rPr lang="es-ES" dirty="0">
                <a:solidFill>
                  <a:prstClr val="black"/>
                </a:solidFill>
              </a:rPr>
              <a:t>Problemas</a:t>
            </a:r>
            <a:br>
              <a:rPr lang="es-ES" dirty="0"/>
            </a:b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9419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139686"/>
            <a:ext cx="10744200" cy="4863549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…” los contenidos y las metodologías  de  enseñanza-aprendizaje  se  han  </a:t>
            </a:r>
            <a:r>
              <a:rPr lang="es-E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aggiornado</a:t>
            </a: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pero  la formación  sigue  siendo  disciplinaria, docentes/ingenieros  agrónomos se especializan en  el  conocimiento  de  un  objeto  de  estudio específico  (la producción  animal, la  administración  agraria,  etc.),  lo  dominan y  transmiten” (</a:t>
            </a:r>
            <a:r>
              <a:rPr lang="es-E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Garat</a:t>
            </a: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s-E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Fava</a:t>
            </a: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2017)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s-ES" dirty="0">
              <a:effectLst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600" y="79516"/>
            <a:ext cx="10744200" cy="84151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es-ES" dirty="0"/>
            </a:br>
            <a:br>
              <a:rPr lang="es-ES" dirty="0"/>
            </a:br>
            <a:r>
              <a:rPr lang="es-ES" dirty="0">
                <a:solidFill>
                  <a:prstClr val="black"/>
                </a:solidFill>
              </a:rPr>
              <a:t>Problemas</a:t>
            </a:r>
            <a:br>
              <a:rPr lang="es-ES" dirty="0"/>
            </a:b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6229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643270"/>
            <a:ext cx="10651435" cy="4850296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685800" indent="-457200" algn="just">
              <a:lnSpc>
                <a:spcPct val="115000"/>
              </a:lnSpc>
              <a:spcAft>
                <a:spcPts val="1000"/>
              </a:spcAft>
            </a:pPr>
            <a:r>
              <a:rPr lang="es-A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Sousa Santos (2009), sostiene que “en la ciencia moderna el conocimiento avanza por la especialización, (...) su rigor aumenta en proporción directa de la arbitrariedad con que compartimenta lo real”. </a:t>
            </a:r>
          </a:p>
          <a:p>
            <a:pPr marL="685800" indent="-457200" algn="just">
              <a:lnSpc>
                <a:spcPct val="115000"/>
              </a:lnSpc>
              <a:spcAft>
                <a:spcPts val="1000"/>
              </a:spcAft>
            </a:pPr>
            <a:r>
              <a:rPr lang="es-AR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que  esta forma  de  organización  disciplinar  genera prácticas  cognoscitivas  que  terminan  fragmentando nuestros  pensamientos, nuestras  comunidades  de trabajo  y  nuestra  capacidad  de  pensar  de  manera compleja. Igualmente, la relación entre ingeniero y productor no es sólo una relación de saber</a:t>
            </a:r>
          </a:p>
          <a:p>
            <a:pPr marL="685800" indent="-457200" algn="just">
              <a:lnSpc>
                <a:spcPct val="115000"/>
              </a:lnSpc>
              <a:spcAft>
                <a:spcPts val="1000"/>
              </a:spcAft>
            </a:pPr>
            <a:r>
              <a:rPr lang="es-A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nos preguntamos si no cabría repensar la lógica de formación de nuestros estudiantes</a:t>
            </a: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600" y="304803"/>
            <a:ext cx="10651435" cy="111318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ES" dirty="0"/>
              <a:t>                       Interrogantes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2172375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Vuelo sin motor">
  <a:themeElements>
    <a:clrScheme name="Vuelo sin motor 5">
      <a:dk1>
        <a:srgbClr val="000000"/>
      </a:dk1>
      <a:lt1>
        <a:srgbClr val="FFFFFF"/>
      </a:lt1>
      <a:dk2>
        <a:srgbClr val="993300"/>
      </a:dk2>
      <a:lt2>
        <a:srgbClr val="FFCC66"/>
      </a:lt2>
      <a:accent1>
        <a:srgbClr val="FF6633"/>
      </a:accent1>
      <a:accent2>
        <a:srgbClr val="CC6600"/>
      </a:accent2>
      <a:accent3>
        <a:srgbClr val="CAADAA"/>
      </a:accent3>
      <a:accent4>
        <a:srgbClr val="DADADA"/>
      </a:accent4>
      <a:accent5>
        <a:srgbClr val="FFB8AD"/>
      </a:accent5>
      <a:accent6>
        <a:srgbClr val="B95C00"/>
      </a:accent6>
      <a:hlink>
        <a:srgbClr val="CC0000"/>
      </a:hlink>
      <a:folHlink>
        <a:srgbClr val="FFFF00"/>
      </a:folHlink>
    </a:clrScheme>
    <a:fontScheme name="Vuelo sin motor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uelo sin motor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uelo sin motor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uelo sin motor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uelo sin motor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uelo sin motor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6009</TotalTime>
  <Words>1404</Words>
  <Application>Microsoft Office PowerPoint</Application>
  <PresentationFormat>Panorámica</PresentationFormat>
  <Paragraphs>82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Times New Roman</vt:lpstr>
      <vt:lpstr>Wingdings</vt:lpstr>
      <vt:lpstr>Tema de Office</vt:lpstr>
      <vt:lpstr>1_Vuelo sin motor</vt:lpstr>
      <vt:lpstr>Algunas consideraciones sobre la Formación de Las/os Ingenieros/as Agrónomas/os</vt:lpstr>
      <vt:lpstr>Algunos Conceptos Previos</vt:lpstr>
      <vt:lpstr>Curriculum</vt:lpstr>
      <vt:lpstr>Propuesta Educativa</vt:lpstr>
      <vt:lpstr>A modo de reflexión y propuesta</vt:lpstr>
      <vt:lpstr> Algunas reflexiones en torno al contexto y a la formación de las/os Ingenieros Agrónomas/os </vt:lpstr>
      <vt:lpstr>  Problemas  </vt:lpstr>
      <vt:lpstr>  Problemas  </vt:lpstr>
      <vt:lpstr>                       Interrogantes</vt:lpstr>
      <vt:lpstr>                       Interrogante</vt:lpstr>
      <vt:lpstr>Desafíos</vt:lpstr>
      <vt:lpstr>Desafíos</vt:lpstr>
      <vt:lpstr>  Algunas Consideraciones  </vt:lpstr>
      <vt:lpstr>Educación experiencial</vt:lpstr>
      <vt:lpstr>Educación experiencial implica: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Relación entre Extensión y Educación</dc:title>
  <dc:creator>Usuario de Windows</dc:creator>
  <cp:lastModifiedBy>54387</cp:lastModifiedBy>
  <cp:revision>37</cp:revision>
  <dcterms:created xsi:type="dcterms:W3CDTF">2020-11-23T12:52:59Z</dcterms:created>
  <dcterms:modified xsi:type="dcterms:W3CDTF">2024-10-03T13:25:26Z</dcterms:modified>
</cp:coreProperties>
</file>