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-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1BB695-E64C-A32F-3CF1-520DBEAC8E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D648BE-B871-70E0-D351-7C69CFB037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A1E63A-7532-B15C-8F58-7FE03788E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2BD5-271E-4A45-B57F-27D8A5946C63}" type="datetimeFigureOut">
              <a:rPr lang="es-AR" smtClean="0"/>
              <a:t>17/9/2024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844265-9FE5-B7AC-5BB3-FBCEE6EB5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AF712B-1FFA-E8A8-61FA-5BEF41CB4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D110-369F-4280-9950-6B273DB151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44865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453F8E-00F6-E107-D5D5-1D539A84A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ACE26A-B294-793E-88A6-80E430FB15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AD0A28-9A55-020B-BEA6-BA7D0B972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2BD5-271E-4A45-B57F-27D8A5946C63}" type="datetimeFigureOut">
              <a:rPr lang="es-AR" smtClean="0"/>
              <a:t>17/9/2024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33864E-53E9-4AC9-5350-E50DA886A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A2FEF1-073D-3A30-2361-889BCF0D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D110-369F-4280-9950-6B273DB151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15128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E39AF67-8FD1-4CFD-5451-8765A382F4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709AE5A-BDE3-4568-F0CF-0C6ADC21C6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AEDA1D-351E-5480-E0F0-7B0A8FE81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2BD5-271E-4A45-B57F-27D8A5946C63}" type="datetimeFigureOut">
              <a:rPr lang="es-AR" smtClean="0"/>
              <a:t>17/9/2024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EFF822-3B21-8E29-6FE4-875D57FCA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5C1360-795B-E735-8856-4EF5232CF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D110-369F-4280-9950-6B273DB151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37216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E520AC-B246-7F3B-D0E9-0E3236E6F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80E4C4-1822-3809-3A06-B1F140CCC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9F8255-CF28-9240-7918-303841DAF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2BD5-271E-4A45-B57F-27D8A5946C63}" type="datetimeFigureOut">
              <a:rPr lang="es-AR" smtClean="0"/>
              <a:t>17/9/2024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84289E-BBB5-7961-F871-1FEAE8DEB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DA7E65-4EB8-BB3E-BDB7-9C2CAC230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D110-369F-4280-9950-6B273DB151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84499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A208DA-C4CD-2C1A-5AB4-74ACB1FA3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B4B68B-57A0-2998-C878-52C44AA4E8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54A96B-5F83-0901-5C2A-7B104E4F9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2BD5-271E-4A45-B57F-27D8A5946C63}" type="datetimeFigureOut">
              <a:rPr lang="es-AR" smtClean="0"/>
              <a:t>17/9/2024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8A25A3-5C09-BBC2-40D7-B0A681E99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F17514-1C1B-E9E9-AEC8-65B660860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D110-369F-4280-9950-6B273DB151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33520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96AF68-A31B-BBDA-F4C1-0C1A35D81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39BAAC-17D7-C81C-B762-36B2E27BC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925FC71-E53B-7A98-03A2-BE7F772A2E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A872BC1-6D23-B78B-E4B4-F67CF2BAD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2BD5-271E-4A45-B57F-27D8A5946C63}" type="datetimeFigureOut">
              <a:rPr lang="es-AR" smtClean="0"/>
              <a:t>17/9/2024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49129B4-C13F-F326-4199-5BB457CE5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1CA553-D3B8-9B62-9ABF-F60951880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D110-369F-4280-9950-6B273DB151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6194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717072-77FE-B5FD-0855-4BD158B5F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AA911D-319C-5F2D-599F-184D096C2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8BF864A-BE3D-40BC-3F6C-941D17E97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9B5ED69-5AC4-7667-620A-BD36AF2351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FC7967F-D31C-5AE2-3E45-FDC8291BC3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E5CFF0B-1689-256F-B3A2-C75106B79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2BD5-271E-4A45-B57F-27D8A5946C63}" type="datetimeFigureOut">
              <a:rPr lang="es-AR" smtClean="0"/>
              <a:t>17/9/2024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C68B37E-91FB-25AA-48C6-95421BFAC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D99C9F6-E7EF-34E7-41CC-624BB822E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D110-369F-4280-9950-6B273DB151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8484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B3837E-AE53-DE78-027F-83C654EB9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CEF8BA1-3F82-2EA6-1ADB-E51108D35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2BD5-271E-4A45-B57F-27D8A5946C63}" type="datetimeFigureOut">
              <a:rPr lang="es-AR" smtClean="0"/>
              <a:t>17/9/2024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31480A-E58B-ED2E-96C9-B6868D460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5FDFE89-29B0-B2C5-4FE0-765B51C66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D110-369F-4280-9950-6B273DB151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94830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A4FD3F7-C10B-006E-F2D6-EE3922A01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2BD5-271E-4A45-B57F-27D8A5946C63}" type="datetimeFigureOut">
              <a:rPr lang="es-AR" smtClean="0"/>
              <a:t>17/9/2024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C38E7C1-5764-2203-B59D-8854599F7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A305283-9505-3F44-F41C-26D535538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D110-369F-4280-9950-6B273DB151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79677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9CCFE1-CCA2-7305-6D68-144DB8FC0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DAD3FE-8B66-1B30-8D89-9DD61D2E5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47BD4F5-5B6B-E348-7C59-FAD7A267D8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5925108-EA33-E6A5-53CD-233E33CEE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2BD5-271E-4A45-B57F-27D8A5946C63}" type="datetimeFigureOut">
              <a:rPr lang="es-AR" smtClean="0"/>
              <a:t>17/9/2024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F806108-A87C-FB5A-1F20-186BD73F3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012DA86-4AEE-1885-44E8-C09533597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D110-369F-4280-9950-6B273DB151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26373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2D15D9-83C2-1178-3AAD-F8393E3BB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7B8B79B-0311-72A0-A67C-068D5A5963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CD299D-0527-1665-F63E-97CA9F7442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50CA42E-3FC4-C761-12B7-40E9AF71F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2BD5-271E-4A45-B57F-27D8A5946C63}" type="datetimeFigureOut">
              <a:rPr lang="es-AR" smtClean="0"/>
              <a:t>17/9/2024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70A8B07-C815-4F57-1F5F-F0A5D980C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16D791-A1DB-CE0F-2FC0-9F8073393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D110-369F-4280-9950-6B273DB151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50016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D398F56-864D-D11F-F0B7-DAD79272E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E7BFC2-93C4-FE93-0CD9-C1A902239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3BBE94-8FE6-837F-21C0-C4DF408BC2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62BD5-271E-4A45-B57F-27D8A5946C63}" type="datetimeFigureOut">
              <a:rPr lang="es-AR" smtClean="0"/>
              <a:t>17/9/2024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427FA8-944E-2B75-D1F5-67AB6827F7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1162F3-EE89-2BAD-00D3-CBD4E94AAD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ED110-369F-4280-9950-6B273DB151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02734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710824-7D5B-F602-11DB-223F2D16E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s-AR" dirty="0"/>
              <a:t>                                                                                              EL DIAGNOSTICO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endParaRPr lang="es-AR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FD2D4BF-94A6-63AB-0D7F-62ECDB9CE8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314" y="348344"/>
            <a:ext cx="5088695" cy="61613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88C04CB8-CC3C-F8CC-685D-4E2A0E181F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3454" y="696820"/>
            <a:ext cx="5719488" cy="37922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37C34D8F-498D-FCA7-E3C5-8E0A0220B7FC}"/>
              </a:ext>
            </a:extLst>
          </p:cNvPr>
          <p:cNvSpPr/>
          <p:nvPr/>
        </p:nvSpPr>
        <p:spPr>
          <a:xfrm>
            <a:off x="6477732" y="6016818"/>
            <a:ext cx="4849545" cy="6968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2400" dirty="0"/>
              <a:t>Cátedra: Extensión Rural</a:t>
            </a:r>
          </a:p>
          <a:p>
            <a:pPr algn="ctr"/>
            <a:r>
              <a:rPr lang="es-AR" sz="2400" dirty="0"/>
              <a:t>Año: 2024</a:t>
            </a:r>
          </a:p>
        </p:txBody>
      </p:sp>
    </p:spTree>
    <p:extLst>
      <p:ext uri="{BB962C8B-B14F-4D97-AF65-F5344CB8AC3E}">
        <p14:creationId xmlns:p14="http://schemas.microsoft.com/office/powerpoint/2010/main" val="3187015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D5587AEA-3A16-6916-0A57-BB5A211643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s-AR" sz="3200" dirty="0"/>
              <a:t>EL DIAGNÓSTICO</a:t>
            </a:r>
          </a:p>
          <a:p>
            <a:pPr algn="just"/>
            <a:r>
              <a:rPr lang="es-AR" dirty="0"/>
              <a:t>-Realizar diagnósticos es una </a:t>
            </a:r>
            <a:r>
              <a:rPr lang="es-AR" b="1" dirty="0"/>
              <a:t>actividad frecuente de ingenieros agrónomos </a:t>
            </a:r>
            <a:r>
              <a:rPr lang="es-AR" dirty="0"/>
              <a:t>que trabajan en   Instituciones de Desarrollo y en Extensión.</a:t>
            </a:r>
          </a:p>
          <a:p>
            <a:pPr algn="just"/>
            <a:r>
              <a:rPr lang="es-AR" dirty="0"/>
              <a:t>-Se busca una visión </a:t>
            </a:r>
            <a:r>
              <a:rPr lang="es-AR" b="1" dirty="0"/>
              <a:t>Integral de la Realidad</a:t>
            </a:r>
            <a:r>
              <a:rPr lang="es-AR" dirty="0"/>
              <a:t>.   </a:t>
            </a:r>
          </a:p>
          <a:p>
            <a:pPr algn="just"/>
            <a:endParaRPr lang="es-AR" dirty="0"/>
          </a:p>
          <a:p>
            <a:pPr algn="just"/>
            <a:endParaRPr lang="es-AR" dirty="0"/>
          </a:p>
          <a:p>
            <a:pPr algn="just"/>
            <a:endParaRPr lang="es-AR" dirty="0"/>
          </a:p>
          <a:p>
            <a:pPr algn="just"/>
            <a:endParaRPr lang="es-AR" dirty="0"/>
          </a:p>
          <a:p>
            <a:pPr algn="just"/>
            <a:r>
              <a:rPr lang="es-AR" dirty="0"/>
              <a:t>-Se realiza diagnósticos por </a:t>
            </a:r>
            <a:r>
              <a:rPr lang="es-AR" b="1" dirty="0"/>
              <a:t>problemáticas socio-productivas</a:t>
            </a:r>
          </a:p>
          <a:p>
            <a:pPr algn="just"/>
            <a:r>
              <a:rPr lang="es-AR" b="1" dirty="0"/>
              <a:t>-</a:t>
            </a:r>
            <a:r>
              <a:rPr lang="es-AR" dirty="0"/>
              <a:t>Se busca </a:t>
            </a:r>
            <a:r>
              <a:rPr lang="es-AR" b="1" dirty="0"/>
              <a:t>identificar Fortalezas y Debilidades </a:t>
            </a:r>
            <a:r>
              <a:rPr lang="es-AR" dirty="0"/>
              <a:t>de la realidad.</a:t>
            </a:r>
            <a:endParaRPr lang="es-AR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E106F5F-E4DA-8AF2-9520-94C09C93F64F}"/>
              </a:ext>
            </a:extLst>
          </p:cNvPr>
          <p:cNvSpPr txBox="1"/>
          <p:nvPr/>
        </p:nvSpPr>
        <p:spPr>
          <a:xfrm>
            <a:off x="5739617" y="1174653"/>
            <a:ext cx="39952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/>
              <a:t>-Dimensión Económico-productivo</a:t>
            </a:r>
          </a:p>
          <a:p>
            <a:r>
              <a:rPr lang="es-AR" sz="2000" dirty="0"/>
              <a:t>-Dimensión Ambiental</a:t>
            </a:r>
          </a:p>
          <a:p>
            <a:r>
              <a:rPr lang="es-AR" sz="2000" dirty="0"/>
              <a:t>-Dimensión Social</a:t>
            </a:r>
          </a:p>
        </p:txBody>
      </p:sp>
      <p:sp>
        <p:nvSpPr>
          <p:cNvPr id="5" name="Abrir llave 4">
            <a:extLst>
              <a:ext uri="{FF2B5EF4-FFF2-40B4-BE49-F238E27FC236}">
                <a16:creationId xmlns:a16="http://schemas.microsoft.com/office/drawing/2014/main" id="{72E9747E-813E-C4C6-AAD7-0549E697C0B5}"/>
              </a:ext>
            </a:extLst>
          </p:cNvPr>
          <p:cNvSpPr/>
          <p:nvPr/>
        </p:nvSpPr>
        <p:spPr>
          <a:xfrm>
            <a:off x="5627077" y="1174653"/>
            <a:ext cx="112540" cy="1015663"/>
          </a:xfrm>
          <a:prstGeom prst="lef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FD74D92-F94D-DEAC-F8C5-EB84887BF283}"/>
              </a:ext>
            </a:extLst>
          </p:cNvPr>
          <p:cNvSpPr txBox="1"/>
          <p:nvPr/>
        </p:nvSpPr>
        <p:spPr>
          <a:xfrm>
            <a:off x="1997610" y="2595489"/>
            <a:ext cx="662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/>
              <a:t>Múltiples “miradas” de los distintos actores participantes</a:t>
            </a:r>
          </a:p>
        </p:txBody>
      </p:sp>
      <p:sp>
        <p:nvSpPr>
          <p:cNvPr id="7" name="Flecha: hacia abajo 6">
            <a:extLst>
              <a:ext uri="{FF2B5EF4-FFF2-40B4-BE49-F238E27FC236}">
                <a16:creationId xmlns:a16="http://schemas.microsoft.com/office/drawing/2014/main" id="{57100582-C60F-AFC6-102F-0942220A8183}"/>
              </a:ext>
            </a:extLst>
          </p:cNvPr>
          <p:cNvSpPr/>
          <p:nvPr/>
        </p:nvSpPr>
        <p:spPr>
          <a:xfrm>
            <a:off x="3840480" y="1682484"/>
            <a:ext cx="225083" cy="84970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43802CB-82C0-726D-4276-895631C2136B}"/>
              </a:ext>
            </a:extLst>
          </p:cNvPr>
          <p:cNvSpPr txBox="1"/>
          <p:nvPr/>
        </p:nvSpPr>
        <p:spPr>
          <a:xfrm>
            <a:off x="4023360" y="4975497"/>
            <a:ext cx="3671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b="1" dirty="0"/>
              <a:t>Factores Limitantes</a:t>
            </a:r>
          </a:p>
        </p:txBody>
      </p:sp>
      <p:sp>
        <p:nvSpPr>
          <p:cNvPr id="9" name="Flecha: hacia abajo 8">
            <a:extLst>
              <a:ext uri="{FF2B5EF4-FFF2-40B4-BE49-F238E27FC236}">
                <a16:creationId xmlns:a16="http://schemas.microsoft.com/office/drawing/2014/main" id="{C7485505-105B-5707-85A1-7B23E7292DDC}"/>
              </a:ext>
            </a:extLst>
          </p:cNvPr>
          <p:cNvSpPr/>
          <p:nvPr/>
        </p:nvSpPr>
        <p:spPr>
          <a:xfrm>
            <a:off x="4768947" y="4472466"/>
            <a:ext cx="154745" cy="46166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3D017D11-52FB-62F9-2309-B85B8430A30B}"/>
              </a:ext>
            </a:extLst>
          </p:cNvPr>
          <p:cNvSpPr txBox="1"/>
          <p:nvPr/>
        </p:nvSpPr>
        <p:spPr>
          <a:xfrm>
            <a:off x="2004646" y="5685916"/>
            <a:ext cx="2293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b="1" dirty="0"/>
              <a:t>Potencialidades</a:t>
            </a:r>
          </a:p>
        </p:txBody>
      </p:sp>
      <p:sp>
        <p:nvSpPr>
          <p:cNvPr id="11" name="Flecha: hacia abajo 10">
            <a:extLst>
              <a:ext uri="{FF2B5EF4-FFF2-40B4-BE49-F238E27FC236}">
                <a16:creationId xmlns:a16="http://schemas.microsoft.com/office/drawing/2014/main" id="{4D72D200-E7C4-D150-10D1-242001C329AD}"/>
              </a:ext>
            </a:extLst>
          </p:cNvPr>
          <p:cNvSpPr/>
          <p:nvPr/>
        </p:nvSpPr>
        <p:spPr>
          <a:xfrm>
            <a:off x="3073790" y="4472466"/>
            <a:ext cx="154745" cy="109381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11556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807416-E821-A8C6-8E19-4292FF767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s-AR" dirty="0"/>
              <a:t>                           Diagnóstico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20D2023-0B43-DFAF-7F8D-081E245566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03" y="1322328"/>
            <a:ext cx="6761674" cy="37044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12700" stA="38000" endPos="28000" dist="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09396BC6-EEB9-DF1E-5E0D-9F6D2342891E}"/>
              </a:ext>
            </a:extLst>
          </p:cNvPr>
          <p:cNvSpPr/>
          <p:nvPr/>
        </p:nvSpPr>
        <p:spPr>
          <a:xfrm>
            <a:off x="1336429" y="5578899"/>
            <a:ext cx="3362179" cy="49236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dirty="0"/>
              <a:t>Angosto del </a:t>
            </a:r>
            <a:r>
              <a:rPr lang="es-AR" dirty="0" err="1"/>
              <a:t>Paraní</a:t>
            </a:r>
            <a:r>
              <a:rPr lang="es-AR" dirty="0"/>
              <a:t>-Orán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335ED67-E804-3431-01DF-94EB761630B5}"/>
              </a:ext>
            </a:extLst>
          </p:cNvPr>
          <p:cNvSpPr txBox="1"/>
          <p:nvPr/>
        </p:nvSpPr>
        <p:spPr>
          <a:xfrm>
            <a:off x="858126" y="773798"/>
            <a:ext cx="5697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b="1" dirty="0"/>
              <a:t>Construcción Simplificada de la realidad</a:t>
            </a:r>
          </a:p>
        </p:txBody>
      </p:sp>
      <p:sp>
        <p:nvSpPr>
          <p:cNvPr id="8" name="Flecha: hacia abajo 7">
            <a:extLst>
              <a:ext uri="{FF2B5EF4-FFF2-40B4-BE49-F238E27FC236}">
                <a16:creationId xmlns:a16="http://schemas.microsoft.com/office/drawing/2014/main" id="{E46AC454-C64D-6CCF-644C-DA2EB6BF4D84}"/>
              </a:ext>
            </a:extLst>
          </p:cNvPr>
          <p:cNvSpPr/>
          <p:nvPr/>
        </p:nvSpPr>
        <p:spPr>
          <a:xfrm>
            <a:off x="2806502" y="541984"/>
            <a:ext cx="422031" cy="18991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02D1777-396C-384A-566A-1E0E4B05B346}"/>
              </a:ext>
            </a:extLst>
          </p:cNvPr>
          <p:cNvSpPr txBox="1"/>
          <p:nvPr/>
        </p:nvSpPr>
        <p:spPr>
          <a:xfrm>
            <a:off x="6937236" y="1140086"/>
            <a:ext cx="3121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b="1" dirty="0">
                <a:solidFill>
                  <a:srgbClr val="0070C0"/>
                </a:solidFill>
              </a:rPr>
              <a:t>Elementos objetivos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038BA16-02EA-82E8-1BD5-6E88E624E56C}"/>
              </a:ext>
            </a:extLst>
          </p:cNvPr>
          <p:cNvSpPr txBox="1"/>
          <p:nvPr/>
        </p:nvSpPr>
        <p:spPr>
          <a:xfrm>
            <a:off x="6866279" y="2127435"/>
            <a:ext cx="6244809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/>
              <a:t>-Elementos distorsivos</a:t>
            </a:r>
          </a:p>
          <a:p>
            <a:r>
              <a:rPr lang="es-AR" sz="2000" b="1" dirty="0"/>
              <a:t>1) Mirada Dogmática. </a:t>
            </a:r>
            <a:r>
              <a:rPr lang="es-AR" sz="2000" dirty="0"/>
              <a:t>Ecologistas vs productivistas.</a:t>
            </a:r>
          </a:p>
          <a:p>
            <a:r>
              <a:rPr lang="es-AR" sz="2000" b="1" dirty="0"/>
              <a:t>2) El enfoque del especialista</a:t>
            </a:r>
            <a:r>
              <a:rPr lang="es-AR" sz="2000" dirty="0"/>
              <a:t>. Método </a:t>
            </a:r>
            <a:r>
              <a:rPr lang="es-AR" sz="2000" dirty="0" err="1"/>
              <a:t>atomicista</a:t>
            </a:r>
            <a:r>
              <a:rPr lang="es-AR" sz="2000" dirty="0"/>
              <a:t>.</a:t>
            </a:r>
          </a:p>
          <a:p>
            <a:r>
              <a:rPr lang="es-AR" sz="2000" b="1" dirty="0"/>
              <a:t>3) Los Intereses sectoriales. </a:t>
            </a:r>
            <a:r>
              <a:rPr lang="es-AR" sz="2000" dirty="0"/>
              <a:t>Cooperativa</a:t>
            </a:r>
            <a:endParaRPr lang="es-AR" sz="2000" b="1" dirty="0"/>
          </a:p>
          <a:p>
            <a:r>
              <a:rPr lang="es-AR" sz="2000" b="1" dirty="0"/>
              <a:t>4) Los prejuicios sociales. </a:t>
            </a:r>
            <a:r>
              <a:rPr lang="es-AR" sz="2000" dirty="0"/>
              <a:t>Machista</a:t>
            </a:r>
            <a:endParaRPr lang="es-AR" sz="2000" b="1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97572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1FC03E-CA54-6F5F-2035-C2D4CB85F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s-AR" sz="3200" b="1" dirty="0"/>
              <a:t>La Realidad: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dirty="0"/>
              <a:t>Física            Es Objetiva y Compleja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b="1" dirty="0"/>
              <a:t>Nuestra Percepción, Visión parcial y subjetiva</a:t>
            </a:r>
            <a:r>
              <a:rPr lang="es-AR" dirty="0"/>
              <a:t>(ideas y creencias)</a:t>
            </a:r>
          </a:p>
          <a:p>
            <a:pPr marL="0" indent="0">
              <a:buNone/>
            </a:pPr>
            <a:r>
              <a:rPr lang="es-AR" b="1" dirty="0"/>
              <a:t>Como técnico </a:t>
            </a:r>
            <a:r>
              <a:rPr lang="es-AR" dirty="0"/>
              <a:t>buscamos construir  </a:t>
            </a:r>
          </a:p>
          <a:p>
            <a:pPr marL="0" indent="0">
              <a:buNone/>
            </a:pPr>
            <a:r>
              <a:rPr lang="es-AR" dirty="0"/>
              <a:t>                              </a:t>
            </a:r>
            <a:r>
              <a:rPr lang="es-AR" sz="2400" dirty="0"/>
              <a:t>Buen </a:t>
            </a:r>
            <a:r>
              <a:rPr lang="es-AR" sz="2400" b="1" dirty="0"/>
              <a:t>DIAGNOSTICO</a:t>
            </a:r>
          </a:p>
          <a:p>
            <a:pPr marL="0" indent="0">
              <a:buNone/>
            </a:pPr>
            <a:r>
              <a:rPr lang="es-AR" dirty="0"/>
              <a:t>                              </a:t>
            </a:r>
          </a:p>
          <a:p>
            <a:pPr marL="0" indent="0">
              <a:buNone/>
            </a:pPr>
            <a:r>
              <a:rPr lang="es-AR" dirty="0"/>
              <a:t>                                                     </a:t>
            </a:r>
            <a:endParaRPr lang="es-AR" b="1" dirty="0"/>
          </a:p>
        </p:txBody>
      </p:sp>
      <p:sp>
        <p:nvSpPr>
          <p:cNvPr id="4" name="Flecha: a la derecha 3">
            <a:extLst>
              <a:ext uri="{FF2B5EF4-FFF2-40B4-BE49-F238E27FC236}">
                <a16:creationId xmlns:a16="http://schemas.microsoft.com/office/drawing/2014/main" id="{E8353531-CE76-0544-D06A-D3B410ACD7ED}"/>
              </a:ext>
            </a:extLst>
          </p:cNvPr>
          <p:cNvSpPr/>
          <p:nvPr/>
        </p:nvSpPr>
        <p:spPr>
          <a:xfrm>
            <a:off x="998806" y="1237957"/>
            <a:ext cx="787791" cy="15474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Flecha: hacia abajo 4">
            <a:extLst>
              <a:ext uri="{FF2B5EF4-FFF2-40B4-BE49-F238E27FC236}">
                <a16:creationId xmlns:a16="http://schemas.microsoft.com/office/drawing/2014/main" id="{35086821-7F09-9F5D-E864-975C065A7874}"/>
              </a:ext>
            </a:extLst>
          </p:cNvPr>
          <p:cNvSpPr/>
          <p:nvPr/>
        </p:nvSpPr>
        <p:spPr>
          <a:xfrm>
            <a:off x="481818" y="492369"/>
            <a:ext cx="172328" cy="66118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Flecha: hacia abajo 5">
            <a:extLst>
              <a:ext uri="{FF2B5EF4-FFF2-40B4-BE49-F238E27FC236}">
                <a16:creationId xmlns:a16="http://schemas.microsoft.com/office/drawing/2014/main" id="{36948E99-4D72-7259-8D53-8F7C9AA85705}"/>
              </a:ext>
            </a:extLst>
          </p:cNvPr>
          <p:cNvSpPr/>
          <p:nvPr/>
        </p:nvSpPr>
        <p:spPr>
          <a:xfrm>
            <a:off x="425547" y="1441939"/>
            <a:ext cx="126609" cy="66118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2C655406-22FC-1BB7-F448-8D19934C2522}"/>
              </a:ext>
            </a:extLst>
          </p:cNvPr>
          <p:cNvSpPr/>
          <p:nvPr/>
        </p:nvSpPr>
        <p:spPr>
          <a:xfrm>
            <a:off x="1908517" y="4009292"/>
            <a:ext cx="3559126" cy="914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2400" b="1" dirty="0"/>
              <a:t>LOS PROBLEMAS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75F74FE-947D-4DE7-B237-112F729BCDEF}"/>
              </a:ext>
            </a:extLst>
          </p:cNvPr>
          <p:cNvSpPr txBox="1"/>
          <p:nvPr/>
        </p:nvSpPr>
        <p:spPr>
          <a:xfrm>
            <a:off x="5697414" y="3681662"/>
            <a:ext cx="57419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/>
              <a:t>-Análisis y Selección </a:t>
            </a:r>
          </a:p>
          <a:p>
            <a:endParaRPr lang="es-AR" sz="2400" dirty="0"/>
          </a:p>
          <a:p>
            <a:r>
              <a:rPr lang="es-AR" sz="2400" dirty="0"/>
              <a:t>-Primer paso de la Formulación de proyectos.</a:t>
            </a:r>
          </a:p>
        </p:txBody>
      </p:sp>
      <p:sp>
        <p:nvSpPr>
          <p:cNvPr id="8" name="Abrir llave 7">
            <a:extLst>
              <a:ext uri="{FF2B5EF4-FFF2-40B4-BE49-F238E27FC236}">
                <a16:creationId xmlns:a16="http://schemas.microsoft.com/office/drawing/2014/main" id="{37EA5D0F-4C6A-872A-076C-88AF61EAD204}"/>
              </a:ext>
            </a:extLst>
          </p:cNvPr>
          <p:cNvSpPr/>
          <p:nvPr/>
        </p:nvSpPr>
        <p:spPr>
          <a:xfrm>
            <a:off x="5513363" y="3644644"/>
            <a:ext cx="138331" cy="1878037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AEFD74B-2C6F-A46F-E804-FBA737BA1B3D}"/>
              </a:ext>
            </a:extLst>
          </p:cNvPr>
          <p:cNvSpPr txBox="1"/>
          <p:nvPr/>
        </p:nvSpPr>
        <p:spPr>
          <a:xfrm>
            <a:off x="6719672" y="2971900"/>
            <a:ext cx="5741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Lograr una </a:t>
            </a:r>
            <a:r>
              <a:rPr lang="es-MX" b="1" dirty="0"/>
              <a:t>Realidad Compartida</a:t>
            </a:r>
            <a:r>
              <a:rPr lang="es-MX" dirty="0"/>
              <a:t>. Los desacuerdos vienen de tener distintas visiones de la realidad</a:t>
            </a:r>
            <a:endParaRPr lang="es-AR" dirty="0"/>
          </a:p>
        </p:txBody>
      </p:sp>
      <p:sp>
        <p:nvSpPr>
          <p:cNvPr id="10" name="Flecha: hacia abajo 9">
            <a:extLst>
              <a:ext uri="{FF2B5EF4-FFF2-40B4-BE49-F238E27FC236}">
                <a16:creationId xmlns:a16="http://schemas.microsoft.com/office/drawing/2014/main" id="{853EFA06-EBC1-495B-EB7D-609E7A36CA73}"/>
              </a:ext>
            </a:extLst>
          </p:cNvPr>
          <p:cNvSpPr/>
          <p:nvPr/>
        </p:nvSpPr>
        <p:spPr>
          <a:xfrm>
            <a:off x="4069080" y="2971900"/>
            <a:ext cx="267286" cy="27285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Flecha: hacia abajo 10">
            <a:extLst>
              <a:ext uri="{FF2B5EF4-FFF2-40B4-BE49-F238E27FC236}">
                <a16:creationId xmlns:a16="http://schemas.microsoft.com/office/drawing/2014/main" id="{9407EB60-25F5-3818-6FCA-834F9852B82D}"/>
              </a:ext>
            </a:extLst>
          </p:cNvPr>
          <p:cNvSpPr/>
          <p:nvPr/>
        </p:nvSpPr>
        <p:spPr>
          <a:xfrm>
            <a:off x="3420794" y="3584037"/>
            <a:ext cx="267286" cy="39116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Flecha: a la derecha 11">
            <a:extLst>
              <a:ext uri="{FF2B5EF4-FFF2-40B4-BE49-F238E27FC236}">
                <a16:creationId xmlns:a16="http://schemas.microsoft.com/office/drawing/2014/main" id="{FCF67DC7-E8E2-934C-CBB0-1FEFC958654D}"/>
              </a:ext>
            </a:extLst>
          </p:cNvPr>
          <p:cNvSpPr/>
          <p:nvPr/>
        </p:nvSpPr>
        <p:spPr>
          <a:xfrm>
            <a:off x="5594252" y="3276114"/>
            <a:ext cx="1003495" cy="9847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E11BB4BA-E7F8-4EE9-7F3D-66C005F1AA8C}"/>
              </a:ext>
            </a:extLst>
          </p:cNvPr>
          <p:cNvSpPr/>
          <p:nvPr/>
        </p:nvSpPr>
        <p:spPr>
          <a:xfrm>
            <a:off x="2859259" y="5250119"/>
            <a:ext cx="1477107" cy="32244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dirty="0"/>
              <a:t>CAUSAS</a:t>
            </a:r>
          </a:p>
        </p:txBody>
      </p:sp>
      <p:sp>
        <p:nvSpPr>
          <p:cNvPr id="14" name="Flecha: hacia abajo 13">
            <a:extLst>
              <a:ext uri="{FF2B5EF4-FFF2-40B4-BE49-F238E27FC236}">
                <a16:creationId xmlns:a16="http://schemas.microsoft.com/office/drawing/2014/main" id="{3F312EC9-9070-BC01-0208-12E7FA6E5F62}"/>
              </a:ext>
            </a:extLst>
          </p:cNvPr>
          <p:cNvSpPr/>
          <p:nvPr/>
        </p:nvSpPr>
        <p:spPr>
          <a:xfrm>
            <a:off x="3618914" y="4983481"/>
            <a:ext cx="138331" cy="25433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27659579-0406-2985-1DE1-03386548E0C7}"/>
              </a:ext>
            </a:extLst>
          </p:cNvPr>
          <p:cNvSpPr/>
          <p:nvPr/>
        </p:nvSpPr>
        <p:spPr>
          <a:xfrm>
            <a:off x="1896792" y="6139925"/>
            <a:ext cx="3685736" cy="58752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dirty="0"/>
              <a:t>Posibles SOLUCIONES</a:t>
            </a:r>
          </a:p>
        </p:txBody>
      </p:sp>
      <p:sp>
        <p:nvSpPr>
          <p:cNvPr id="16" name="Flecha: hacia abajo 15">
            <a:extLst>
              <a:ext uri="{FF2B5EF4-FFF2-40B4-BE49-F238E27FC236}">
                <a16:creationId xmlns:a16="http://schemas.microsoft.com/office/drawing/2014/main" id="{F91CE796-4A83-F85F-FC39-92EC62E3847C}"/>
              </a:ext>
            </a:extLst>
          </p:cNvPr>
          <p:cNvSpPr/>
          <p:nvPr/>
        </p:nvSpPr>
        <p:spPr>
          <a:xfrm>
            <a:off x="3618914" y="5620043"/>
            <a:ext cx="291904" cy="51988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7" name="Flecha: hacia abajo 16">
            <a:extLst>
              <a:ext uri="{FF2B5EF4-FFF2-40B4-BE49-F238E27FC236}">
                <a16:creationId xmlns:a16="http://schemas.microsoft.com/office/drawing/2014/main" id="{F42CD695-58EF-73B4-661E-EF1740A880A6}"/>
              </a:ext>
            </a:extLst>
          </p:cNvPr>
          <p:cNvSpPr/>
          <p:nvPr/>
        </p:nvSpPr>
        <p:spPr>
          <a:xfrm>
            <a:off x="752623" y="2971900"/>
            <a:ext cx="138331" cy="243009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D533D251-5199-B2E9-5677-B1212BC6D7E7}"/>
              </a:ext>
            </a:extLst>
          </p:cNvPr>
          <p:cNvSpPr/>
          <p:nvPr/>
        </p:nvSpPr>
        <p:spPr>
          <a:xfrm>
            <a:off x="77373" y="5491053"/>
            <a:ext cx="1839351" cy="4866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/>
              <a:t>Mediador</a:t>
            </a:r>
            <a:endParaRPr lang="es-AR" b="1" dirty="0"/>
          </a:p>
        </p:txBody>
      </p:sp>
    </p:spTree>
    <p:extLst>
      <p:ext uri="{BB962C8B-B14F-4D97-AF65-F5344CB8AC3E}">
        <p14:creationId xmlns:p14="http://schemas.microsoft.com/office/powerpoint/2010/main" val="2190213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A31B53-AAEA-5102-33A9-BEDEDE9B5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s-AR" sz="3200" b="1" dirty="0"/>
              <a:t>¿Qué es un problema?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dirty="0"/>
              <a:t>-Cuando lo que se desea tener o lograr no coincide con lo que se tiene o se obtendrá en un </a:t>
            </a:r>
            <a:r>
              <a:rPr lang="es-AR" b="1" dirty="0"/>
              <a:t>futuro probable</a:t>
            </a:r>
            <a:r>
              <a:rPr lang="es-AR" dirty="0"/>
              <a:t>.</a:t>
            </a:r>
          </a:p>
          <a:p>
            <a:pPr marL="0" indent="0">
              <a:buNone/>
            </a:pPr>
            <a:r>
              <a:rPr lang="es-AR" dirty="0"/>
              <a:t>-Es un proceso totalmente subjetivo.</a:t>
            </a:r>
          </a:p>
          <a:p>
            <a:pPr marL="0" indent="0">
              <a:buNone/>
            </a:pPr>
            <a:r>
              <a:rPr lang="es-AR" dirty="0"/>
              <a:t>-Siempre mediados por la interpretación de los actores sociales (intereses, interpretación y el juicio de valor).</a:t>
            </a:r>
          </a:p>
          <a:p>
            <a:pPr marL="0" indent="0">
              <a:buNone/>
            </a:pPr>
            <a:r>
              <a:rPr lang="es-AR" dirty="0"/>
              <a:t>-Fenómeno de </a:t>
            </a:r>
            <a:r>
              <a:rPr lang="es-AR" b="1" dirty="0"/>
              <a:t>Naturalización del problema.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b="1" dirty="0"/>
              <a:t>Futuro:</a:t>
            </a:r>
            <a:r>
              <a:rPr lang="es-AR" dirty="0"/>
              <a:t> -</a:t>
            </a:r>
            <a:r>
              <a:rPr lang="es-AR" b="1" dirty="0"/>
              <a:t>El posible</a:t>
            </a:r>
            <a:r>
              <a:rPr lang="es-AR" dirty="0"/>
              <a:t>: si el sistema no se modifica</a:t>
            </a:r>
          </a:p>
          <a:p>
            <a:pPr marL="0" indent="0">
              <a:buNone/>
            </a:pPr>
            <a:r>
              <a:rPr lang="es-AR" dirty="0"/>
              <a:t>              </a:t>
            </a:r>
            <a:r>
              <a:rPr lang="es-AR" b="1" dirty="0"/>
              <a:t>-El potencial</a:t>
            </a:r>
            <a:r>
              <a:rPr lang="es-AR" dirty="0"/>
              <a:t>: si se excluyen las limitaciones existentes</a:t>
            </a:r>
          </a:p>
          <a:p>
            <a:pPr marL="0" indent="0">
              <a:buNone/>
            </a:pPr>
            <a:r>
              <a:rPr lang="es-AR" dirty="0"/>
              <a:t>              </a:t>
            </a:r>
            <a:r>
              <a:rPr lang="es-AR" b="1" dirty="0"/>
              <a:t>-Deseado</a:t>
            </a:r>
            <a:r>
              <a:rPr lang="es-AR" dirty="0"/>
              <a:t>: puede o no coincidir con el potencial.</a:t>
            </a:r>
          </a:p>
        </p:txBody>
      </p:sp>
    </p:spTree>
    <p:extLst>
      <p:ext uri="{BB962C8B-B14F-4D97-AF65-F5344CB8AC3E}">
        <p14:creationId xmlns:p14="http://schemas.microsoft.com/office/powerpoint/2010/main" val="3439656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755B55-91EE-0CDD-9505-85EB27D91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s-AR" sz="3200" b="1" dirty="0"/>
              <a:t>La Participación:</a:t>
            </a:r>
          </a:p>
          <a:p>
            <a:pPr marL="0" indent="0">
              <a:buNone/>
            </a:pPr>
            <a:r>
              <a:rPr lang="es-AR" dirty="0"/>
              <a:t>-De los </a:t>
            </a:r>
            <a:r>
              <a:rPr lang="es-AR" b="1" dirty="0"/>
              <a:t>propios integrantes </a:t>
            </a:r>
            <a:r>
              <a:rPr lang="es-AR" dirty="0"/>
              <a:t>de la comunidad involucrada.</a:t>
            </a:r>
          </a:p>
          <a:p>
            <a:pPr marL="0" indent="0">
              <a:buNone/>
            </a:pPr>
            <a:r>
              <a:rPr lang="es-AR" dirty="0"/>
              <a:t>-Construcción </a:t>
            </a:r>
            <a:r>
              <a:rPr lang="es-AR" b="1" dirty="0"/>
              <a:t>intersubjetiva</a:t>
            </a:r>
            <a:r>
              <a:rPr lang="es-AR" dirty="0"/>
              <a:t>.</a:t>
            </a:r>
          </a:p>
          <a:p>
            <a:pPr marL="0" indent="0">
              <a:buNone/>
            </a:pPr>
            <a:r>
              <a:rPr lang="es-AR" dirty="0"/>
              <a:t>-La participación no siempre es igualitaria o democrática. Importancia del Coordinador para que todos puedan opinar.</a:t>
            </a:r>
          </a:p>
          <a:p>
            <a:pPr marL="0" indent="0">
              <a:buNone/>
            </a:pPr>
            <a:r>
              <a:rPr lang="es-AR" sz="3200" b="1" dirty="0"/>
              <a:t>Momentos del Diagnóstico:</a:t>
            </a:r>
          </a:p>
          <a:p>
            <a:pPr marL="514350" indent="-514350">
              <a:buAutoNum type="arabicParenR"/>
            </a:pPr>
            <a:r>
              <a:rPr lang="es-AR" dirty="0"/>
              <a:t>Delimitación del Espacio a analizar</a:t>
            </a:r>
          </a:p>
          <a:p>
            <a:pPr marL="514350" indent="-514350">
              <a:buAutoNum type="arabicParenR"/>
            </a:pPr>
            <a:r>
              <a:rPr lang="es-AR" dirty="0"/>
              <a:t>Formulación de las preguntas</a:t>
            </a:r>
          </a:p>
          <a:p>
            <a:pPr marL="514350" indent="-514350">
              <a:buAutoNum type="arabicParenR"/>
            </a:pPr>
            <a:r>
              <a:rPr lang="es-AR" dirty="0"/>
              <a:t>Diseño de la muestra y de los instrumentos de toma de información.(</a:t>
            </a:r>
            <a:r>
              <a:rPr lang="es-AR" b="1" dirty="0"/>
              <a:t>Información primaria y secundaria</a:t>
            </a:r>
            <a:r>
              <a:rPr lang="es-AR" dirty="0"/>
              <a:t>)</a:t>
            </a:r>
          </a:p>
          <a:p>
            <a:pPr marL="514350" indent="-514350">
              <a:buAutoNum type="arabicParenR"/>
            </a:pPr>
            <a:r>
              <a:rPr lang="es-AR" dirty="0"/>
              <a:t>Relevamiento de la información</a:t>
            </a:r>
          </a:p>
          <a:p>
            <a:pPr marL="514350" indent="-514350">
              <a:buAutoNum type="arabicParenR"/>
            </a:pPr>
            <a:r>
              <a:rPr lang="es-AR" dirty="0"/>
              <a:t>Sistematización y análisis de datos</a:t>
            </a:r>
          </a:p>
        </p:txBody>
      </p:sp>
    </p:spTree>
    <p:extLst>
      <p:ext uri="{BB962C8B-B14F-4D97-AF65-F5344CB8AC3E}">
        <p14:creationId xmlns:p14="http://schemas.microsoft.com/office/powerpoint/2010/main" val="3794405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F74D1D-08BC-E548-55B8-25D8F9BC5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AR" sz="3200" b="1" dirty="0"/>
              <a:t>Principales instrumentos de relevamiento de la información:</a:t>
            </a:r>
          </a:p>
          <a:p>
            <a:pPr marL="0" indent="0">
              <a:buNone/>
            </a:pPr>
            <a:r>
              <a:rPr lang="es-AR" dirty="0"/>
              <a:t>Técnicas que general </a:t>
            </a:r>
            <a:r>
              <a:rPr lang="es-AR" b="1" dirty="0"/>
              <a:t>información secundaria</a:t>
            </a:r>
          </a:p>
          <a:p>
            <a:pPr marL="0" indent="0">
              <a:buNone/>
            </a:pPr>
            <a:r>
              <a:rPr lang="es-AR" dirty="0"/>
              <a:t>-Consulta y recopilación documental (Censos, Organismos de Estadística)</a:t>
            </a:r>
          </a:p>
          <a:p>
            <a:pPr marL="0" indent="0">
              <a:buNone/>
            </a:pPr>
            <a:r>
              <a:rPr lang="es-AR" dirty="0"/>
              <a:t>-Lectura de mapas (mapa de relieve por </a:t>
            </a:r>
            <a:r>
              <a:rPr lang="es-AR" dirty="0" err="1"/>
              <a:t>ej</a:t>
            </a:r>
            <a:r>
              <a:rPr lang="es-AR" dirty="0"/>
              <a:t>)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dirty="0"/>
              <a:t>Técnicas que generan </a:t>
            </a:r>
            <a:r>
              <a:rPr lang="es-AR" b="1" dirty="0"/>
              <a:t>información primaria</a:t>
            </a:r>
          </a:p>
          <a:p>
            <a:pPr marL="0" indent="0">
              <a:buNone/>
            </a:pPr>
            <a:r>
              <a:rPr lang="es-AR" dirty="0"/>
              <a:t>-Observación sistemática</a:t>
            </a:r>
          </a:p>
          <a:p>
            <a:pPr marL="0" indent="0">
              <a:buNone/>
            </a:pPr>
            <a:r>
              <a:rPr lang="es-AR" dirty="0"/>
              <a:t>      -Diario o cuaderno de notas</a:t>
            </a:r>
          </a:p>
          <a:p>
            <a:pPr marL="0" indent="0">
              <a:buNone/>
            </a:pPr>
            <a:r>
              <a:rPr lang="es-AR" dirty="0"/>
              <a:t>      -Mapas, planos o croquis</a:t>
            </a:r>
          </a:p>
          <a:p>
            <a:pPr marL="0" indent="0">
              <a:buNone/>
            </a:pPr>
            <a:r>
              <a:rPr lang="es-AR" dirty="0"/>
              <a:t>      -Cuadros o Guías de observación</a:t>
            </a:r>
          </a:p>
          <a:p>
            <a:pPr marL="0" indent="0">
              <a:buNone/>
            </a:pPr>
            <a:r>
              <a:rPr lang="es-AR" dirty="0"/>
              <a:t>       -Dispositivos mecánicos o electrónicos (cámara fotográfica, grabador, filmadora)</a:t>
            </a:r>
          </a:p>
          <a:p>
            <a:pPr marL="0" indent="0">
              <a:buNone/>
            </a:pPr>
            <a:r>
              <a:rPr lang="es-AR" b="1" dirty="0"/>
              <a:t>Encuestas  </a:t>
            </a:r>
            <a:r>
              <a:rPr lang="es-AR" dirty="0"/>
              <a:t>-Cuestionario</a:t>
            </a:r>
          </a:p>
          <a:p>
            <a:pPr marL="0" indent="0">
              <a:buNone/>
            </a:pPr>
            <a:r>
              <a:rPr lang="es-AR" dirty="0"/>
              <a:t>                    -Entrevistas</a:t>
            </a:r>
          </a:p>
        </p:txBody>
      </p:sp>
    </p:spTree>
    <p:extLst>
      <p:ext uri="{BB962C8B-B14F-4D97-AF65-F5344CB8AC3E}">
        <p14:creationId xmlns:p14="http://schemas.microsoft.com/office/powerpoint/2010/main" val="1813213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1112</TotalTime>
  <Words>452</Words>
  <Application>Microsoft Office PowerPoint</Application>
  <PresentationFormat>Panorámica</PresentationFormat>
  <Paragraphs>77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54387</dc:creator>
  <cp:lastModifiedBy>54387</cp:lastModifiedBy>
  <cp:revision>4</cp:revision>
  <dcterms:created xsi:type="dcterms:W3CDTF">2024-09-14T18:26:23Z</dcterms:created>
  <dcterms:modified xsi:type="dcterms:W3CDTF">2024-09-18T11:39:23Z</dcterms:modified>
</cp:coreProperties>
</file>