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0" r:id="rId2"/>
    <p:sldId id="349" r:id="rId3"/>
    <p:sldId id="404" r:id="rId4"/>
    <p:sldId id="332" r:id="rId5"/>
    <p:sldId id="406" r:id="rId6"/>
    <p:sldId id="335" r:id="rId7"/>
    <p:sldId id="400" r:id="rId8"/>
    <p:sldId id="401" r:id="rId9"/>
    <p:sldId id="395" r:id="rId10"/>
    <p:sldId id="380" r:id="rId11"/>
    <p:sldId id="343" r:id="rId12"/>
    <p:sldId id="407" r:id="rId13"/>
    <p:sldId id="350" r:id="rId14"/>
    <p:sldId id="379" r:id="rId15"/>
    <p:sldId id="352" r:id="rId16"/>
    <p:sldId id="354" r:id="rId17"/>
    <p:sldId id="355" r:id="rId18"/>
    <p:sldId id="356" r:id="rId19"/>
    <p:sldId id="358" r:id="rId20"/>
    <p:sldId id="359" r:id="rId21"/>
    <p:sldId id="360" r:id="rId22"/>
    <p:sldId id="362" r:id="rId23"/>
    <p:sldId id="366" r:id="rId24"/>
    <p:sldId id="375" r:id="rId25"/>
    <p:sldId id="376" r:id="rId26"/>
    <p:sldId id="403" r:id="rId27"/>
    <p:sldId id="369" r:id="rId28"/>
    <p:sldId id="370" r:id="rId29"/>
    <p:sldId id="371" r:id="rId30"/>
    <p:sldId id="372" r:id="rId31"/>
    <p:sldId id="373" r:id="rId32"/>
    <p:sldId id="374" r:id="rId33"/>
    <p:sldId id="381" r:id="rId34"/>
    <p:sldId id="389" r:id="rId35"/>
    <p:sldId id="386" r:id="rId36"/>
    <p:sldId id="385" r:id="rId37"/>
    <p:sldId id="387" r:id="rId38"/>
    <p:sldId id="383" r:id="rId39"/>
    <p:sldId id="390" r:id="rId40"/>
    <p:sldId id="399" r:id="rId41"/>
    <p:sldId id="402" r:id="rId42"/>
    <p:sldId id="391" r:id="rId43"/>
    <p:sldId id="398" r:id="rId4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3399"/>
    <a:srgbClr val="000099"/>
    <a:srgbClr val="6600CC"/>
    <a:srgbClr val="66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1455" autoAdjust="0"/>
  </p:normalViewPr>
  <p:slideViewPr>
    <p:cSldViewPr>
      <p:cViewPr varScale="1">
        <p:scale>
          <a:sx n="72" d="100"/>
          <a:sy n="72" d="100"/>
        </p:scale>
        <p:origin x="126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image" Target="../media/image12.jp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pg"/><Relationship Id="rId1" Type="http://schemas.openxmlformats.org/officeDocument/2006/relationships/image" Target="../media/image12.jp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18CE7-A9CB-4BA8-8219-2D75D14FC5A5}"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ES"/>
        </a:p>
      </dgm:t>
    </dgm:pt>
    <dgm:pt modelId="{0E56352E-9284-409D-AEF8-192EE755C48E}">
      <dgm:prSet/>
      <dgm:spPr/>
      <dgm:t>
        <a:bodyPr/>
        <a:lstStyle/>
        <a:p>
          <a:endParaRPr lang="es-ES"/>
        </a:p>
      </dgm:t>
    </dgm:pt>
    <dgm:pt modelId="{92966DAF-3891-48F2-9398-BF82F52DDBE7}" type="parTrans" cxnId="{3F322A0B-6755-4494-8522-46B4E8D1E0BE}">
      <dgm:prSet/>
      <dgm:spPr/>
      <dgm:t>
        <a:bodyPr/>
        <a:lstStyle/>
        <a:p>
          <a:endParaRPr lang="es-ES"/>
        </a:p>
      </dgm:t>
    </dgm:pt>
    <dgm:pt modelId="{6AF93AC9-D786-47C5-A095-68090CE8D6D1}" type="sibTrans" cxnId="{3F322A0B-6755-4494-8522-46B4E8D1E0B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t>
        <a:bodyPr/>
        <a:lstStyle/>
        <a:p>
          <a:endParaRPr lang="es-ES"/>
        </a:p>
      </dgm:t>
    </dgm:pt>
    <dgm:pt modelId="{9C1CB6AD-78A2-4252-8E6E-4A4B1FCCCDA7}">
      <dgm:prSet phldrT="[Texto]" phldr="1"/>
      <dgm:spPr/>
      <dgm:t>
        <a:bodyPr/>
        <a:lstStyle/>
        <a:p>
          <a:endParaRPr lang="es-ES"/>
        </a:p>
      </dgm:t>
    </dgm:pt>
    <dgm:pt modelId="{CB8A5EE1-0CC6-4F42-87E3-4E583D82FDD4}" type="parTrans" cxnId="{BB4016D9-87C7-4B11-A924-2D8F50355669}">
      <dgm:prSet/>
      <dgm:spPr/>
      <dgm:t>
        <a:bodyPr/>
        <a:lstStyle/>
        <a:p>
          <a:endParaRPr lang="es-ES"/>
        </a:p>
      </dgm:t>
    </dgm:pt>
    <dgm:pt modelId="{14B87232-0A42-4A1A-89B5-8307F06AEC79}" type="sibTrans" cxnId="{BB4016D9-87C7-4B11-A924-2D8F5035566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68F42B38-4D76-40BE-8A1A-E0A2DCFE0E50}">
      <dgm:prSet phldrT="[Texto]" phldr="1"/>
      <dgm:spPr/>
      <dgm:t>
        <a:bodyPr/>
        <a:lstStyle/>
        <a:p>
          <a:endParaRPr lang="es-ES"/>
        </a:p>
      </dgm:t>
    </dgm:pt>
    <dgm:pt modelId="{05B1C770-6AC4-4A75-AB56-426C2B3B8C77}" type="parTrans" cxnId="{FDD96BD4-1A66-44B6-80CA-978186861DE3}">
      <dgm:prSet/>
      <dgm:spPr/>
      <dgm:t>
        <a:bodyPr/>
        <a:lstStyle/>
        <a:p>
          <a:endParaRPr lang="es-ES"/>
        </a:p>
      </dgm:t>
    </dgm:pt>
    <dgm:pt modelId="{62855D03-5CC9-4297-B3B6-8944F783A6C7}" type="sibTrans" cxnId="{FDD96BD4-1A66-44B6-80CA-978186861DE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47000" r="-47000"/>
          </a:stretch>
        </a:blipFill>
      </dgm:spPr>
      <dgm:t>
        <a:bodyPr/>
        <a:lstStyle/>
        <a:p>
          <a:endParaRPr lang="es-ES"/>
        </a:p>
      </dgm:t>
    </dgm:pt>
    <dgm:pt modelId="{8FBB563E-FAF7-4EFF-9A13-E71E05F0BF23}">
      <dgm:prSet phldrT="[Texto]" phldr="1"/>
      <dgm:spPr/>
      <dgm:t>
        <a:bodyPr/>
        <a:lstStyle/>
        <a:p>
          <a:endParaRPr lang="es-ES" dirty="0"/>
        </a:p>
      </dgm:t>
    </dgm:pt>
    <dgm:pt modelId="{6C541AF8-CBF3-4A88-AF33-B2CEE71838D0}" type="parTrans" cxnId="{5DC312C5-22AE-41FB-AB43-DC33BC7B367B}">
      <dgm:prSet/>
      <dgm:spPr/>
      <dgm:t>
        <a:bodyPr/>
        <a:lstStyle/>
        <a:p>
          <a:endParaRPr lang="es-ES"/>
        </a:p>
      </dgm:t>
    </dgm:pt>
    <dgm:pt modelId="{503C5A49-BFF5-4E7B-986F-B406137D1470}" type="sibTrans" cxnId="{5DC312C5-22AE-41FB-AB43-DC33BC7B367B}">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8000" r="-28000"/>
          </a:stretch>
        </a:blipFill>
      </dgm:spPr>
      <dgm:t>
        <a:bodyPr/>
        <a:lstStyle/>
        <a:p>
          <a:endParaRPr lang="es-ES"/>
        </a:p>
      </dgm:t>
    </dgm:pt>
    <dgm:pt modelId="{CC7531F1-20B2-49A5-9269-E5AA8CE37243}" type="pres">
      <dgm:prSet presAssocID="{82418CE7-A9CB-4BA8-8219-2D75D14FC5A5}" presName="Name0" presStyleCnt="0">
        <dgm:presLayoutVars>
          <dgm:chMax val="7"/>
          <dgm:chPref val="7"/>
          <dgm:dir/>
        </dgm:presLayoutVars>
      </dgm:prSet>
      <dgm:spPr/>
      <dgm:t>
        <a:bodyPr/>
        <a:lstStyle/>
        <a:p>
          <a:endParaRPr lang="es-AR"/>
        </a:p>
      </dgm:t>
    </dgm:pt>
    <dgm:pt modelId="{E60E59CA-48C1-43AE-9A60-72802DE3B346}" type="pres">
      <dgm:prSet presAssocID="{82418CE7-A9CB-4BA8-8219-2D75D14FC5A5}" presName="Name1" presStyleCnt="0"/>
      <dgm:spPr/>
    </dgm:pt>
    <dgm:pt modelId="{4FED17CB-5044-4BEF-8BE4-351CDDA39DAE}" type="pres">
      <dgm:prSet presAssocID="{6AF93AC9-D786-47C5-A095-68090CE8D6D1}" presName="picture_1" presStyleCnt="0"/>
      <dgm:spPr/>
    </dgm:pt>
    <dgm:pt modelId="{134C8C58-A639-4C5C-822B-76D29D0524B7}" type="pres">
      <dgm:prSet presAssocID="{6AF93AC9-D786-47C5-A095-68090CE8D6D1}" presName="pictureRepeatNode" presStyleLbl="alignImgPlace1" presStyleIdx="0" presStyleCnt="4" custScaleX="86001" custScaleY="82500" custLinFactNeighborX="-5563" custLinFactNeighborY="-2077"/>
      <dgm:spPr/>
      <dgm:t>
        <a:bodyPr/>
        <a:lstStyle/>
        <a:p>
          <a:endParaRPr lang="es-AR"/>
        </a:p>
      </dgm:t>
    </dgm:pt>
    <dgm:pt modelId="{952251D3-8AEE-42E5-8210-7749913F3F20}" type="pres">
      <dgm:prSet presAssocID="{0E56352E-9284-409D-AEF8-192EE755C48E}" presName="text_1" presStyleLbl="node1" presStyleIdx="0" presStyleCnt="0">
        <dgm:presLayoutVars>
          <dgm:bulletEnabled val="1"/>
        </dgm:presLayoutVars>
      </dgm:prSet>
      <dgm:spPr/>
      <dgm:t>
        <a:bodyPr/>
        <a:lstStyle/>
        <a:p>
          <a:endParaRPr lang="es-AR"/>
        </a:p>
      </dgm:t>
    </dgm:pt>
    <dgm:pt modelId="{326C0861-2F86-4659-9046-9A63E29277F5}" type="pres">
      <dgm:prSet presAssocID="{14B87232-0A42-4A1A-89B5-8307F06AEC79}" presName="picture_2" presStyleCnt="0"/>
      <dgm:spPr/>
    </dgm:pt>
    <dgm:pt modelId="{D24AEF20-B943-49FB-A96A-788BEE750800}" type="pres">
      <dgm:prSet presAssocID="{14B87232-0A42-4A1A-89B5-8307F06AEC79}" presName="pictureRepeatNode" presStyleLbl="alignImgPlace1" presStyleIdx="1" presStyleCnt="4" custScaleX="159804" custScaleY="162990" custLinFactX="-4933" custLinFactNeighborX="-100000" custLinFactNeighborY="19081"/>
      <dgm:spPr/>
      <dgm:t>
        <a:bodyPr/>
        <a:lstStyle/>
        <a:p>
          <a:endParaRPr lang="es-AR"/>
        </a:p>
      </dgm:t>
    </dgm:pt>
    <dgm:pt modelId="{7F6ED5F8-6F3D-40F9-93B3-F197DFB64743}" type="pres">
      <dgm:prSet presAssocID="{9C1CB6AD-78A2-4252-8E6E-4A4B1FCCCDA7}" presName="line_2" presStyleLbl="parChTrans1D1" presStyleIdx="0" presStyleCnt="3"/>
      <dgm:spPr/>
    </dgm:pt>
    <dgm:pt modelId="{1B53C0F9-4A9F-4E9C-8463-6A75C39661C1}" type="pres">
      <dgm:prSet presAssocID="{9C1CB6AD-78A2-4252-8E6E-4A4B1FCCCDA7}" presName="textparent_2" presStyleLbl="node1" presStyleIdx="0" presStyleCnt="0"/>
      <dgm:spPr/>
    </dgm:pt>
    <dgm:pt modelId="{4E85C951-625F-4583-B784-37E5D78FF112}" type="pres">
      <dgm:prSet presAssocID="{9C1CB6AD-78A2-4252-8E6E-4A4B1FCCCDA7}" presName="text_2" presStyleLbl="revTx" presStyleIdx="0" presStyleCnt="3">
        <dgm:presLayoutVars>
          <dgm:bulletEnabled val="1"/>
        </dgm:presLayoutVars>
      </dgm:prSet>
      <dgm:spPr/>
      <dgm:t>
        <a:bodyPr/>
        <a:lstStyle/>
        <a:p>
          <a:endParaRPr lang="es-AR"/>
        </a:p>
      </dgm:t>
    </dgm:pt>
    <dgm:pt modelId="{1A51E6F1-BE92-4358-BF38-977A2BE90239}" type="pres">
      <dgm:prSet presAssocID="{62855D03-5CC9-4297-B3B6-8944F783A6C7}" presName="picture_3" presStyleCnt="0"/>
      <dgm:spPr/>
    </dgm:pt>
    <dgm:pt modelId="{AC2F9F43-01F2-405A-8988-79BC7C65DF43}" type="pres">
      <dgm:prSet presAssocID="{62855D03-5CC9-4297-B3B6-8944F783A6C7}" presName="pictureRepeatNode" presStyleLbl="alignImgPlace1" presStyleIdx="2" presStyleCnt="4" custScaleX="168802" custScaleY="162987" custLinFactX="431" custLinFactNeighborX="100000" custLinFactNeighborY="-10259"/>
      <dgm:spPr/>
      <dgm:t>
        <a:bodyPr/>
        <a:lstStyle/>
        <a:p>
          <a:endParaRPr lang="es-AR"/>
        </a:p>
      </dgm:t>
    </dgm:pt>
    <dgm:pt modelId="{42A07202-8C0F-4E7D-946C-FEC1F87AC1F6}" type="pres">
      <dgm:prSet presAssocID="{68F42B38-4D76-40BE-8A1A-E0A2DCFE0E50}" presName="line_3" presStyleLbl="parChTrans1D1" presStyleIdx="1" presStyleCnt="3"/>
      <dgm:spPr/>
    </dgm:pt>
    <dgm:pt modelId="{5BC01B3E-99E2-4C75-A773-6BDC65417E16}" type="pres">
      <dgm:prSet presAssocID="{68F42B38-4D76-40BE-8A1A-E0A2DCFE0E50}" presName="textparent_3" presStyleLbl="node1" presStyleIdx="0" presStyleCnt="0"/>
      <dgm:spPr/>
    </dgm:pt>
    <dgm:pt modelId="{E90E4F32-F223-4C43-A013-B066CD02C75E}" type="pres">
      <dgm:prSet presAssocID="{68F42B38-4D76-40BE-8A1A-E0A2DCFE0E50}" presName="text_3" presStyleLbl="revTx" presStyleIdx="1" presStyleCnt="3">
        <dgm:presLayoutVars>
          <dgm:bulletEnabled val="1"/>
        </dgm:presLayoutVars>
      </dgm:prSet>
      <dgm:spPr/>
      <dgm:t>
        <a:bodyPr/>
        <a:lstStyle/>
        <a:p>
          <a:endParaRPr lang="es-AR"/>
        </a:p>
      </dgm:t>
    </dgm:pt>
    <dgm:pt modelId="{3E153EE0-CB88-4BDA-AB4F-46CF87FD3643}" type="pres">
      <dgm:prSet presAssocID="{503C5A49-BFF5-4E7B-986F-B406137D1470}" presName="picture_4" presStyleCnt="0"/>
      <dgm:spPr/>
    </dgm:pt>
    <dgm:pt modelId="{0D9EB5E7-0070-45B7-AC05-B24625CC832A}" type="pres">
      <dgm:prSet presAssocID="{503C5A49-BFF5-4E7B-986F-B406137D1470}" presName="pictureRepeatNode" presStyleLbl="alignImgPlace1" presStyleIdx="3" presStyleCnt="4" custScaleX="169998" custScaleY="170000" custLinFactX="-2384" custLinFactNeighborX="-100000" custLinFactNeighborY="-6925"/>
      <dgm:spPr/>
      <dgm:t>
        <a:bodyPr/>
        <a:lstStyle/>
        <a:p>
          <a:endParaRPr lang="es-AR"/>
        </a:p>
      </dgm:t>
    </dgm:pt>
    <dgm:pt modelId="{37343502-62D9-43CB-ADA2-27A1C4C11423}" type="pres">
      <dgm:prSet presAssocID="{8FBB563E-FAF7-4EFF-9A13-E71E05F0BF23}" presName="line_4" presStyleLbl="parChTrans1D1" presStyleIdx="2" presStyleCnt="3"/>
      <dgm:spPr/>
    </dgm:pt>
    <dgm:pt modelId="{17C1BC17-E3F4-4852-ABCF-C49F2B45CBC4}" type="pres">
      <dgm:prSet presAssocID="{8FBB563E-FAF7-4EFF-9A13-E71E05F0BF23}" presName="textparent_4" presStyleLbl="node1" presStyleIdx="0" presStyleCnt="0"/>
      <dgm:spPr/>
    </dgm:pt>
    <dgm:pt modelId="{6AEEC2DB-55CA-47C0-BF89-4DA7E651FCE6}" type="pres">
      <dgm:prSet presAssocID="{8FBB563E-FAF7-4EFF-9A13-E71E05F0BF23}" presName="text_4" presStyleLbl="revTx" presStyleIdx="2" presStyleCnt="3">
        <dgm:presLayoutVars>
          <dgm:bulletEnabled val="1"/>
        </dgm:presLayoutVars>
      </dgm:prSet>
      <dgm:spPr/>
      <dgm:t>
        <a:bodyPr/>
        <a:lstStyle/>
        <a:p>
          <a:endParaRPr lang="es-AR"/>
        </a:p>
      </dgm:t>
    </dgm:pt>
  </dgm:ptLst>
  <dgm:cxnLst>
    <dgm:cxn modelId="{FDD96BD4-1A66-44B6-80CA-978186861DE3}" srcId="{82418CE7-A9CB-4BA8-8219-2D75D14FC5A5}" destId="{68F42B38-4D76-40BE-8A1A-E0A2DCFE0E50}" srcOrd="2" destOrd="0" parTransId="{05B1C770-6AC4-4A75-AB56-426C2B3B8C77}" sibTransId="{62855D03-5CC9-4297-B3B6-8944F783A6C7}"/>
    <dgm:cxn modelId="{27257289-97DD-4FA1-9892-021D0E6CFE45}" type="presOf" srcId="{68F42B38-4D76-40BE-8A1A-E0A2DCFE0E50}" destId="{E90E4F32-F223-4C43-A013-B066CD02C75E}" srcOrd="0" destOrd="0" presId="urn:microsoft.com/office/officeart/2008/layout/CircularPictureCallout"/>
    <dgm:cxn modelId="{BB4016D9-87C7-4B11-A924-2D8F50355669}" srcId="{82418CE7-A9CB-4BA8-8219-2D75D14FC5A5}" destId="{9C1CB6AD-78A2-4252-8E6E-4A4B1FCCCDA7}" srcOrd="1" destOrd="0" parTransId="{CB8A5EE1-0CC6-4F42-87E3-4E583D82FDD4}" sibTransId="{14B87232-0A42-4A1A-89B5-8307F06AEC79}"/>
    <dgm:cxn modelId="{3F322A0B-6755-4494-8522-46B4E8D1E0BE}" srcId="{82418CE7-A9CB-4BA8-8219-2D75D14FC5A5}" destId="{0E56352E-9284-409D-AEF8-192EE755C48E}" srcOrd="0" destOrd="0" parTransId="{92966DAF-3891-48F2-9398-BF82F52DDBE7}" sibTransId="{6AF93AC9-D786-47C5-A095-68090CE8D6D1}"/>
    <dgm:cxn modelId="{BD02A3A4-6767-45F5-B2DD-8F6EB624FB22}" type="presOf" srcId="{6AF93AC9-D786-47C5-A095-68090CE8D6D1}" destId="{134C8C58-A639-4C5C-822B-76D29D0524B7}" srcOrd="0" destOrd="0" presId="urn:microsoft.com/office/officeart/2008/layout/CircularPictureCallout"/>
    <dgm:cxn modelId="{6293A8CD-FF33-480E-A046-057965B8D893}" type="presOf" srcId="{62855D03-5CC9-4297-B3B6-8944F783A6C7}" destId="{AC2F9F43-01F2-405A-8988-79BC7C65DF43}" srcOrd="0" destOrd="0" presId="urn:microsoft.com/office/officeart/2008/layout/CircularPictureCallout"/>
    <dgm:cxn modelId="{5DC312C5-22AE-41FB-AB43-DC33BC7B367B}" srcId="{82418CE7-A9CB-4BA8-8219-2D75D14FC5A5}" destId="{8FBB563E-FAF7-4EFF-9A13-E71E05F0BF23}" srcOrd="3" destOrd="0" parTransId="{6C541AF8-CBF3-4A88-AF33-B2CEE71838D0}" sibTransId="{503C5A49-BFF5-4E7B-986F-B406137D1470}"/>
    <dgm:cxn modelId="{6D63D0BB-E926-4DB8-81F9-6FBE382DCE7C}" type="presOf" srcId="{9C1CB6AD-78A2-4252-8E6E-4A4B1FCCCDA7}" destId="{4E85C951-625F-4583-B784-37E5D78FF112}" srcOrd="0" destOrd="0" presId="urn:microsoft.com/office/officeart/2008/layout/CircularPictureCallout"/>
    <dgm:cxn modelId="{BFAAD30A-E5C0-4E18-B2A5-0C0364DE0CB6}" type="presOf" srcId="{0E56352E-9284-409D-AEF8-192EE755C48E}" destId="{952251D3-8AEE-42E5-8210-7749913F3F20}" srcOrd="0" destOrd="0" presId="urn:microsoft.com/office/officeart/2008/layout/CircularPictureCallout"/>
    <dgm:cxn modelId="{6D24F8DF-EC4E-4B75-8D3A-56F4BB767260}" type="presOf" srcId="{8FBB563E-FAF7-4EFF-9A13-E71E05F0BF23}" destId="{6AEEC2DB-55CA-47C0-BF89-4DA7E651FCE6}" srcOrd="0" destOrd="0" presId="urn:microsoft.com/office/officeart/2008/layout/CircularPictureCallout"/>
    <dgm:cxn modelId="{2996C674-CEE9-44A5-AB68-AED575CD7BE2}" type="presOf" srcId="{82418CE7-A9CB-4BA8-8219-2D75D14FC5A5}" destId="{CC7531F1-20B2-49A5-9269-E5AA8CE37243}" srcOrd="0" destOrd="0" presId="urn:microsoft.com/office/officeart/2008/layout/CircularPictureCallout"/>
    <dgm:cxn modelId="{BC81C95F-1C62-472C-AC7D-B5A10C22730B}" type="presOf" srcId="{14B87232-0A42-4A1A-89B5-8307F06AEC79}" destId="{D24AEF20-B943-49FB-A96A-788BEE750800}" srcOrd="0" destOrd="0" presId="urn:microsoft.com/office/officeart/2008/layout/CircularPictureCallout"/>
    <dgm:cxn modelId="{B6AD2E50-D741-436E-9097-DE54ED38DE12}" type="presOf" srcId="{503C5A49-BFF5-4E7B-986F-B406137D1470}" destId="{0D9EB5E7-0070-45B7-AC05-B24625CC832A}" srcOrd="0" destOrd="0" presId="urn:microsoft.com/office/officeart/2008/layout/CircularPictureCallout"/>
    <dgm:cxn modelId="{3E2151BF-B2B3-467E-9CE1-A651C98823FD}" type="presParOf" srcId="{CC7531F1-20B2-49A5-9269-E5AA8CE37243}" destId="{E60E59CA-48C1-43AE-9A60-72802DE3B346}" srcOrd="0" destOrd="0" presId="urn:microsoft.com/office/officeart/2008/layout/CircularPictureCallout"/>
    <dgm:cxn modelId="{7316CE23-952C-49ED-8E93-770B16926A0A}" type="presParOf" srcId="{E60E59CA-48C1-43AE-9A60-72802DE3B346}" destId="{4FED17CB-5044-4BEF-8BE4-351CDDA39DAE}" srcOrd="0" destOrd="0" presId="urn:microsoft.com/office/officeart/2008/layout/CircularPictureCallout"/>
    <dgm:cxn modelId="{DA3183B1-F8F8-4274-BBE6-495152B97248}" type="presParOf" srcId="{4FED17CB-5044-4BEF-8BE4-351CDDA39DAE}" destId="{134C8C58-A639-4C5C-822B-76D29D0524B7}" srcOrd="0" destOrd="0" presId="urn:microsoft.com/office/officeart/2008/layout/CircularPictureCallout"/>
    <dgm:cxn modelId="{62C5BAD0-DE7C-4912-8DAD-E291267A8464}" type="presParOf" srcId="{E60E59CA-48C1-43AE-9A60-72802DE3B346}" destId="{952251D3-8AEE-42E5-8210-7749913F3F20}" srcOrd="1" destOrd="0" presId="urn:microsoft.com/office/officeart/2008/layout/CircularPictureCallout"/>
    <dgm:cxn modelId="{0063508F-DF2F-425A-B26C-825D1D1D0156}" type="presParOf" srcId="{E60E59CA-48C1-43AE-9A60-72802DE3B346}" destId="{326C0861-2F86-4659-9046-9A63E29277F5}" srcOrd="2" destOrd="0" presId="urn:microsoft.com/office/officeart/2008/layout/CircularPictureCallout"/>
    <dgm:cxn modelId="{83FFCB2C-D840-4ACF-AA8A-764A1EE3FBB6}" type="presParOf" srcId="{326C0861-2F86-4659-9046-9A63E29277F5}" destId="{D24AEF20-B943-49FB-A96A-788BEE750800}" srcOrd="0" destOrd="0" presId="urn:microsoft.com/office/officeart/2008/layout/CircularPictureCallout"/>
    <dgm:cxn modelId="{E8A5A320-1A9F-47B2-BB16-E1A8BA839CD7}" type="presParOf" srcId="{E60E59CA-48C1-43AE-9A60-72802DE3B346}" destId="{7F6ED5F8-6F3D-40F9-93B3-F197DFB64743}" srcOrd="3" destOrd="0" presId="urn:microsoft.com/office/officeart/2008/layout/CircularPictureCallout"/>
    <dgm:cxn modelId="{68B5B60D-722F-4692-AAB7-850EF56DC5CC}" type="presParOf" srcId="{E60E59CA-48C1-43AE-9A60-72802DE3B346}" destId="{1B53C0F9-4A9F-4E9C-8463-6A75C39661C1}" srcOrd="4" destOrd="0" presId="urn:microsoft.com/office/officeart/2008/layout/CircularPictureCallout"/>
    <dgm:cxn modelId="{BD9BC486-5093-4535-9A11-2AF41FA53505}" type="presParOf" srcId="{1B53C0F9-4A9F-4E9C-8463-6A75C39661C1}" destId="{4E85C951-625F-4583-B784-37E5D78FF112}" srcOrd="0" destOrd="0" presId="urn:microsoft.com/office/officeart/2008/layout/CircularPictureCallout"/>
    <dgm:cxn modelId="{64AD0C28-89BE-4B4E-B00C-FCB4590FD13B}" type="presParOf" srcId="{E60E59CA-48C1-43AE-9A60-72802DE3B346}" destId="{1A51E6F1-BE92-4358-BF38-977A2BE90239}" srcOrd="5" destOrd="0" presId="urn:microsoft.com/office/officeart/2008/layout/CircularPictureCallout"/>
    <dgm:cxn modelId="{6389EE2D-28E3-4D20-95D8-DDD78A1825B7}" type="presParOf" srcId="{1A51E6F1-BE92-4358-BF38-977A2BE90239}" destId="{AC2F9F43-01F2-405A-8988-79BC7C65DF43}" srcOrd="0" destOrd="0" presId="urn:microsoft.com/office/officeart/2008/layout/CircularPictureCallout"/>
    <dgm:cxn modelId="{185E5BCB-1EA2-41FB-8EC6-F10DE71FED4D}" type="presParOf" srcId="{E60E59CA-48C1-43AE-9A60-72802DE3B346}" destId="{42A07202-8C0F-4E7D-946C-FEC1F87AC1F6}" srcOrd="6" destOrd="0" presId="urn:microsoft.com/office/officeart/2008/layout/CircularPictureCallout"/>
    <dgm:cxn modelId="{05B3E6B6-BB04-461D-A88D-048209F62C28}" type="presParOf" srcId="{E60E59CA-48C1-43AE-9A60-72802DE3B346}" destId="{5BC01B3E-99E2-4C75-A773-6BDC65417E16}" srcOrd="7" destOrd="0" presId="urn:microsoft.com/office/officeart/2008/layout/CircularPictureCallout"/>
    <dgm:cxn modelId="{9429B717-B748-492B-928E-A3481DB91436}" type="presParOf" srcId="{5BC01B3E-99E2-4C75-A773-6BDC65417E16}" destId="{E90E4F32-F223-4C43-A013-B066CD02C75E}" srcOrd="0" destOrd="0" presId="urn:microsoft.com/office/officeart/2008/layout/CircularPictureCallout"/>
    <dgm:cxn modelId="{714CFF0F-B732-4930-BB81-440C05CC113F}" type="presParOf" srcId="{E60E59CA-48C1-43AE-9A60-72802DE3B346}" destId="{3E153EE0-CB88-4BDA-AB4F-46CF87FD3643}" srcOrd="8" destOrd="0" presId="urn:microsoft.com/office/officeart/2008/layout/CircularPictureCallout"/>
    <dgm:cxn modelId="{D14D4A9E-2BEE-420B-8133-F512BB60E77D}" type="presParOf" srcId="{3E153EE0-CB88-4BDA-AB4F-46CF87FD3643}" destId="{0D9EB5E7-0070-45B7-AC05-B24625CC832A}" srcOrd="0" destOrd="0" presId="urn:microsoft.com/office/officeart/2008/layout/CircularPictureCallout"/>
    <dgm:cxn modelId="{27DCE4A7-512E-4629-BC67-4A9DCBC2A76D}" type="presParOf" srcId="{E60E59CA-48C1-43AE-9A60-72802DE3B346}" destId="{37343502-62D9-43CB-ADA2-27A1C4C11423}" srcOrd="9" destOrd="0" presId="urn:microsoft.com/office/officeart/2008/layout/CircularPictureCallout"/>
    <dgm:cxn modelId="{94E6DDC1-19FD-41ED-9D92-AFA2FA083223}" type="presParOf" srcId="{E60E59CA-48C1-43AE-9A60-72802DE3B346}" destId="{17C1BC17-E3F4-4852-ABCF-C49F2B45CBC4}" srcOrd="10" destOrd="0" presId="urn:microsoft.com/office/officeart/2008/layout/CircularPictureCallout"/>
    <dgm:cxn modelId="{1FB7CB4A-32CE-4BB6-8E5F-84177E09D524}" type="presParOf" srcId="{17C1BC17-E3F4-4852-ABCF-C49F2B45CBC4}" destId="{6AEEC2DB-55CA-47C0-BF89-4DA7E651FCE6}"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43502-62D9-43CB-ADA2-27A1C4C11423}">
      <dsp:nvSpPr>
        <dsp:cNvPr id="0" name=""/>
        <dsp:cNvSpPr/>
      </dsp:nvSpPr>
      <dsp:spPr>
        <a:xfrm>
          <a:off x="2409231" y="3681527"/>
          <a:ext cx="413125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07202-8C0F-4E7D-946C-FEC1F87AC1F6}">
      <dsp:nvSpPr>
        <dsp:cNvPr id="0" name=""/>
        <dsp:cNvSpPr/>
      </dsp:nvSpPr>
      <dsp:spPr>
        <a:xfrm>
          <a:off x="2409231" y="2241347"/>
          <a:ext cx="353872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ED5F8-6F3D-40F9-93B3-F197DFB64743}">
      <dsp:nvSpPr>
        <dsp:cNvPr id="0" name=""/>
        <dsp:cNvSpPr/>
      </dsp:nvSpPr>
      <dsp:spPr>
        <a:xfrm>
          <a:off x="2409231" y="801167"/>
          <a:ext cx="413125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C8C58-A639-4C5C-822B-76D29D0524B7}">
      <dsp:nvSpPr>
        <dsp:cNvPr id="0" name=""/>
        <dsp:cNvSpPr/>
      </dsp:nvSpPr>
      <dsp:spPr>
        <a:xfrm>
          <a:off x="410940" y="458528"/>
          <a:ext cx="3538769" cy="33947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2251D3-8AEE-42E5-8210-7749913F3F20}">
      <dsp:nvSpPr>
        <dsp:cNvPr id="0" name=""/>
        <dsp:cNvSpPr/>
      </dsp:nvSpPr>
      <dsp:spPr>
        <a:xfrm>
          <a:off x="1092495" y="2368906"/>
          <a:ext cx="2633472" cy="13578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s-ES" sz="6500" kern="1200"/>
        </a:p>
      </dsp:txBody>
      <dsp:txXfrm>
        <a:off x="1092495" y="2368906"/>
        <a:ext cx="2633472" cy="1357884"/>
      </dsp:txXfrm>
    </dsp:sp>
    <dsp:sp modelId="{D24AEF20-B943-49FB-A96A-788BEE750800}">
      <dsp:nvSpPr>
        <dsp:cNvPr id="0" name=""/>
        <dsp:cNvSpPr/>
      </dsp:nvSpPr>
      <dsp:spPr>
        <a:xfrm>
          <a:off x="4258813" y="30704"/>
          <a:ext cx="1972684" cy="201201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5C951-625F-4583-B784-37E5D78FF112}">
      <dsp:nvSpPr>
        <dsp:cNvPr id="0" name=""/>
        <dsp:cNvSpPr/>
      </dsp:nvSpPr>
      <dsp:spPr>
        <a:xfrm>
          <a:off x="7157711" y="183947"/>
          <a:ext cx="142372"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s-ES" sz="500" kern="1200"/>
        </a:p>
      </dsp:txBody>
      <dsp:txXfrm>
        <a:off x="7157711" y="183947"/>
        <a:ext cx="142372" cy="1234440"/>
      </dsp:txXfrm>
    </dsp:sp>
    <dsp:sp modelId="{AC2F9F43-01F2-405A-8988-79BC7C65DF43}">
      <dsp:nvSpPr>
        <dsp:cNvPr id="0" name=""/>
        <dsp:cNvSpPr/>
      </dsp:nvSpPr>
      <dsp:spPr>
        <a:xfrm>
          <a:off x="6145840" y="1108718"/>
          <a:ext cx="2083759" cy="201197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7000" r="-4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0E4F32-F223-4C43-A013-B066CD02C75E}">
      <dsp:nvSpPr>
        <dsp:cNvPr id="0" name=""/>
        <dsp:cNvSpPr/>
      </dsp:nvSpPr>
      <dsp:spPr>
        <a:xfrm>
          <a:off x="6565179" y="1624127"/>
          <a:ext cx="201625"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s-ES" sz="500" kern="1200"/>
        </a:p>
      </dsp:txBody>
      <dsp:txXfrm>
        <a:off x="6565179" y="1624127"/>
        <a:ext cx="201625" cy="1234440"/>
      </dsp:txXfrm>
    </dsp:sp>
    <dsp:sp modelId="{0D9EB5E7-0070-45B7-AC05-B24625CC832A}">
      <dsp:nvSpPr>
        <dsp:cNvPr id="0" name=""/>
        <dsp:cNvSpPr/>
      </dsp:nvSpPr>
      <dsp:spPr>
        <a:xfrm>
          <a:off x="4227360" y="2546768"/>
          <a:ext cx="2098523" cy="209854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EC2DB-55CA-47C0-BF89-4DA7E651FCE6}">
      <dsp:nvSpPr>
        <dsp:cNvPr id="0" name=""/>
        <dsp:cNvSpPr/>
      </dsp:nvSpPr>
      <dsp:spPr>
        <a:xfrm>
          <a:off x="7157711" y="3064307"/>
          <a:ext cx="142372"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0" rIns="19050" bIns="0" numCol="1" spcCol="1270" anchor="ctr" anchorCtr="0">
          <a:noAutofit/>
        </a:bodyPr>
        <a:lstStyle/>
        <a:p>
          <a:pPr lvl="0" algn="l" defTabSz="222250">
            <a:lnSpc>
              <a:spcPct val="90000"/>
            </a:lnSpc>
            <a:spcBef>
              <a:spcPct val="0"/>
            </a:spcBef>
            <a:spcAft>
              <a:spcPct val="35000"/>
            </a:spcAft>
          </a:pPr>
          <a:endParaRPr lang="es-ES" sz="500" kern="1200" dirty="0"/>
        </a:p>
      </dsp:txBody>
      <dsp:txXfrm>
        <a:off x="7157711" y="3064307"/>
        <a:ext cx="142372" cy="123444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4F69A-3C08-4D31-AA44-7F356BC19807}" type="datetimeFigureOut">
              <a:rPr lang="es-AR" smtClean="0"/>
              <a:pPr/>
              <a:t>21/9/2023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8F8BD-39E0-4357-B746-C553D2A847D9}" type="slidenum">
              <a:rPr lang="es-AR" smtClean="0"/>
              <a:pPr/>
              <a:t>‹Nº›</a:t>
            </a:fld>
            <a:endParaRPr lang="es-AR"/>
          </a:p>
        </p:txBody>
      </p:sp>
    </p:spTree>
    <p:extLst>
      <p:ext uri="{BB962C8B-B14F-4D97-AF65-F5344CB8AC3E}">
        <p14:creationId xmlns:p14="http://schemas.microsoft.com/office/powerpoint/2010/main" val="10174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868F8BD-39E0-4357-B746-C553D2A847D9}" type="slidenum">
              <a:rPr lang="es-AR" smtClean="0"/>
              <a:pPr/>
              <a:t>40</a:t>
            </a:fld>
            <a:endParaRPr lang="es-AR"/>
          </a:p>
        </p:txBody>
      </p:sp>
    </p:spTree>
    <p:extLst>
      <p:ext uri="{BB962C8B-B14F-4D97-AF65-F5344CB8AC3E}">
        <p14:creationId xmlns:p14="http://schemas.microsoft.com/office/powerpoint/2010/main" val="3399181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96998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385067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351858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1321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90725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69113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350425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84629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71714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199050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BEE862F-7457-4705-BC2F-CAE67A233921}" type="datetimeFigureOut">
              <a:rPr lang="es-AR" smtClean="0"/>
              <a:pPr/>
              <a:t>21/9/2023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4BCFAD7-0C95-48FA-AC2C-CDF52528867C}" type="slidenum">
              <a:rPr lang="es-AR" smtClean="0"/>
              <a:pPr/>
              <a:t>‹Nº›</a:t>
            </a:fld>
            <a:endParaRPr lang="es-AR"/>
          </a:p>
        </p:txBody>
      </p:sp>
    </p:spTree>
    <p:extLst>
      <p:ext uri="{BB962C8B-B14F-4D97-AF65-F5344CB8AC3E}">
        <p14:creationId xmlns:p14="http://schemas.microsoft.com/office/powerpoint/2010/main" val="231540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E862F-7457-4705-BC2F-CAE67A233921}" type="datetimeFigureOut">
              <a:rPr lang="es-AR" smtClean="0"/>
              <a:pPr/>
              <a:t>21/9/2023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CFAD7-0C95-48FA-AC2C-CDF52528867C}" type="slidenum">
              <a:rPr lang="es-AR" smtClean="0"/>
              <a:pPr/>
              <a:t>‹Nº›</a:t>
            </a:fld>
            <a:endParaRPr lang="es-AR"/>
          </a:p>
        </p:txBody>
      </p:sp>
    </p:spTree>
    <p:extLst>
      <p:ext uri="{BB962C8B-B14F-4D97-AF65-F5344CB8AC3E}">
        <p14:creationId xmlns:p14="http://schemas.microsoft.com/office/powerpoint/2010/main" val="295886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fif"/><Relationship Id="rId7" Type="http://schemas.openxmlformats.org/officeDocument/2006/relationships/image" Target="../media/image33.jfif"/><Relationship Id="rId2" Type="http://schemas.openxmlformats.org/officeDocument/2006/relationships/image" Target="../media/image28.jfif"/><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fif"/><Relationship Id="rId4" Type="http://schemas.openxmlformats.org/officeDocument/2006/relationships/image" Target="../media/image30.jfif"/></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3 Rectángulo"/>
          <p:cNvSpPr/>
          <p:nvPr/>
        </p:nvSpPr>
        <p:spPr>
          <a:xfrm>
            <a:off x="1907704" y="620688"/>
            <a:ext cx="4968552"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2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Extensión Rural</a:t>
            </a:r>
          </a:p>
          <a:p>
            <a:pPr algn="ctr"/>
            <a:r>
              <a:rPr lang="es-AR" sz="320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Ejes o Unidades</a:t>
            </a:r>
          </a:p>
        </p:txBody>
      </p:sp>
      <p:pic>
        <p:nvPicPr>
          <p:cNvPr id="17" name="16 Imagen" descr="http://api.ning.com/files/FCkOBTz*i9I-C3TUm1*71avhSZxAIvkOtAraaSo9ONKuxJrmgrTB46EdpgIDfkG*XogMWFU*ZTKlOU0Vg3INHDdahscrPq2o/LEONELWEB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4513" y="1700791"/>
            <a:ext cx="3154754" cy="1911004"/>
          </a:xfrm>
          <a:prstGeom prst="rect">
            <a:avLst/>
          </a:prstGeom>
          <a:noFill/>
          <a:ln>
            <a:noFill/>
          </a:ln>
        </p:spPr>
      </p:pic>
      <p:sp>
        <p:nvSpPr>
          <p:cNvPr id="3" name="2 CuadroTexto"/>
          <p:cNvSpPr txBox="1"/>
          <p:nvPr/>
        </p:nvSpPr>
        <p:spPr>
          <a:xfrm>
            <a:off x="3163856" y="3012548"/>
            <a:ext cx="2685406" cy="646331"/>
          </a:xfrm>
          <a:prstGeom prst="rect">
            <a:avLst/>
          </a:prstGeom>
          <a:solidFill>
            <a:schemeClr val="accent3">
              <a:lumMod val="20000"/>
              <a:lumOff val="80000"/>
            </a:schemeClr>
          </a:solidFill>
          <a:ln>
            <a:solidFill>
              <a:srgbClr val="FFC000"/>
            </a:solidFill>
          </a:ln>
        </p:spPr>
        <p:txBody>
          <a:bodyPr wrap="square" rtlCol="0">
            <a:spAutoFit/>
          </a:bodyPr>
          <a:lstStyle/>
          <a:p>
            <a:r>
              <a:rPr lang="es-AR" b="1" dirty="0">
                <a:effectLst>
                  <a:outerShdw blurRad="38100" dist="38100" dir="2700000" algn="tl">
                    <a:srgbClr val="000000">
                      <a:alpha val="43137"/>
                    </a:srgbClr>
                  </a:outerShdw>
                </a:effectLst>
                <a:latin typeface="Arial Narrow" panose="020B0606020202030204" pitchFamily="34" charset="0"/>
              </a:rPr>
              <a:t>II Extensión Rural Conceptos fundamentales</a:t>
            </a:r>
          </a:p>
        </p:txBody>
      </p:sp>
      <p:pic>
        <p:nvPicPr>
          <p:cNvPr id="21" name="20 Imagen" descr="http://www.menueducativo.bligoo.cl/media/users/26/1311672/images/public/501028/freiremaximas.jpg"/>
          <p:cNvPicPr/>
          <p:nvPr/>
        </p:nvPicPr>
        <p:blipFill>
          <a:blip r:embed="rId3">
            <a:extLst>
              <a:ext uri="{28A0092B-C50C-407E-A947-70E740481C1C}">
                <a14:useLocalDpi xmlns:a14="http://schemas.microsoft.com/office/drawing/2010/main" val="0"/>
              </a:ext>
            </a:extLst>
          </a:blip>
          <a:srcRect/>
          <a:stretch>
            <a:fillRect/>
          </a:stretch>
        </p:blipFill>
        <p:spPr bwMode="auto">
          <a:xfrm>
            <a:off x="6142674" y="1676639"/>
            <a:ext cx="3001326" cy="1661723"/>
          </a:xfrm>
          <a:prstGeom prst="rect">
            <a:avLst/>
          </a:prstGeom>
          <a:noFill/>
          <a:ln>
            <a:noFill/>
          </a:ln>
        </p:spPr>
      </p:pic>
      <p:pic>
        <p:nvPicPr>
          <p:cNvPr id="24" name="23 Imagen" descr="https://sistematizandoexperiencias.files.wordpress.com/2012/04/esquema-de-planificacion-0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3738" y="4267199"/>
            <a:ext cx="3726414" cy="2205688"/>
          </a:xfrm>
          <a:prstGeom prst="rect">
            <a:avLst/>
          </a:prstGeom>
          <a:noFill/>
          <a:ln>
            <a:noFill/>
          </a:ln>
        </p:spPr>
      </p:pic>
      <p:pic>
        <p:nvPicPr>
          <p:cNvPr id="26" name="25 Imagen" descr="https://imgv2-1-f.scribdassets.com/img/document/136988547/original/e8292b6b20/146476715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31" y="4114564"/>
            <a:ext cx="2279481" cy="2554796"/>
          </a:xfrm>
          <a:prstGeom prst="rect">
            <a:avLst/>
          </a:prstGeom>
          <a:noFill/>
          <a:ln>
            <a:noFill/>
          </a:ln>
        </p:spPr>
      </p:pic>
      <p:sp>
        <p:nvSpPr>
          <p:cNvPr id="7" name="6 CuadroTexto"/>
          <p:cNvSpPr txBox="1"/>
          <p:nvPr/>
        </p:nvSpPr>
        <p:spPr>
          <a:xfrm>
            <a:off x="7431" y="5517232"/>
            <a:ext cx="2206307" cy="923330"/>
          </a:xfrm>
          <a:prstGeom prst="rect">
            <a:avLst/>
          </a:prstGeom>
          <a:solidFill>
            <a:schemeClr val="accent3">
              <a:lumMod val="20000"/>
              <a:lumOff val="80000"/>
            </a:schemeClr>
          </a:solidFill>
        </p:spPr>
        <p:txBody>
          <a:bodyPr wrap="square" rtlCol="0">
            <a:spAutoFit/>
          </a:bodyPr>
          <a:lstStyle/>
          <a:p>
            <a:r>
              <a:rPr lang="es-AR" b="1" dirty="0">
                <a:effectLst>
                  <a:outerShdw blurRad="38100" dist="38100" dir="2700000" algn="tl">
                    <a:srgbClr val="000000">
                      <a:alpha val="43137"/>
                    </a:srgbClr>
                  </a:outerShdw>
                </a:effectLst>
              </a:rPr>
              <a:t>IV Métodos de enseñanza aprendizaje</a:t>
            </a:r>
          </a:p>
        </p:txBody>
      </p:sp>
      <p:sp>
        <p:nvSpPr>
          <p:cNvPr id="11" name="10 CuadroTexto"/>
          <p:cNvSpPr txBox="1"/>
          <p:nvPr/>
        </p:nvSpPr>
        <p:spPr>
          <a:xfrm>
            <a:off x="6089267" y="3020332"/>
            <a:ext cx="3054733" cy="646331"/>
          </a:xfrm>
          <a:prstGeom prst="rect">
            <a:avLst/>
          </a:prstGeom>
          <a:solidFill>
            <a:schemeClr val="accent3">
              <a:lumMod val="20000"/>
              <a:lumOff val="80000"/>
            </a:schemeClr>
          </a:solidFill>
        </p:spPr>
        <p:txBody>
          <a:bodyPr wrap="square" rtlCol="0">
            <a:spAutoFit/>
          </a:bodyPr>
          <a:lstStyle/>
          <a:p>
            <a:r>
              <a:rPr lang="es-AR" b="1" dirty="0">
                <a:effectLst>
                  <a:outerShdw blurRad="38100" dist="38100" dir="2700000" algn="tl">
                    <a:srgbClr val="000000">
                      <a:alpha val="43137"/>
                    </a:srgbClr>
                  </a:outerShdw>
                </a:effectLst>
                <a:latin typeface="Arial Narrow" panose="020B0606020202030204" pitchFamily="34" charset="0"/>
              </a:rPr>
              <a:t>III El carácter educativo de la Extensión Rural</a:t>
            </a:r>
          </a:p>
        </p:txBody>
      </p:sp>
      <p:sp>
        <p:nvSpPr>
          <p:cNvPr id="13" name="12 CuadroTexto"/>
          <p:cNvSpPr txBox="1"/>
          <p:nvPr/>
        </p:nvSpPr>
        <p:spPr>
          <a:xfrm>
            <a:off x="2286912" y="4265515"/>
            <a:ext cx="2258289" cy="369332"/>
          </a:xfrm>
          <a:prstGeom prst="rect">
            <a:avLst/>
          </a:prstGeom>
          <a:solidFill>
            <a:schemeClr val="accent3">
              <a:lumMod val="20000"/>
              <a:lumOff val="80000"/>
            </a:schemeClr>
          </a:solidFill>
        </p:spPr>
        <p:txBody>
          <a:bodyPr wrap="square" rtlCol="0">
            <a:spAutoFit/>
          </a:bodyPr>
          <a:lstStyle/>
          <a:p>
            <a:r>
              <a:rPr lang="es-AR" b="1" dirty="0">
                <a:effectLst>
                  <a:outerShdw blurRad="38100" dist="38100" dir="2700000" algn="tl">
                    <a:srgbClr val="000000">
                      <a:alpha val="43137"/>
                    </a:srgbClr>
                  </a:outerShdw>
                </a:effectLst>
                <a:latin typeface="+mj-lt"/>
              </a:rPr>
              <a:t>V Planificación en ER</a:t>
            </a:r>
          </a:p>
        </p:txBody>
      </p:sp>
      <p:pic>
        <p:nvPicPr>
          <p:cNvPr id="16" name="Marcador de contenido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20" y="1757343"/>
            <a:ext cx="2696847" cy="1797899"/>
          </a:xfrm>
          <a:prstGeom prst="rect">
            <a:avLst/>
          </a:prstGeom>
        </p:spPr>
      </p:pic>
      <p:sp>
        <p:nvSpPr>
          <p:cNvPr id="5" name="Rectángulo 4"/>
          <p:cNvSpPr/>
          <p:nvPr/>
        </p:nvSpPr>
        <p:spPr>
          <a:xfrm>
            <a:off x="467544" y="2965464"/>
            <a:ext cx="1819368" cy="591462"/>
          </a:xfrm>
          <a:prstGeom prst="rect">
            <a:avLst/>
          </a:prstGeom>
          <a:solidFill>
            <a:schemeClr val="accent3">
              <a:lumMod val="20000"/>
              <a:lumOff val="80000"/>
            </a:schemeClr>
          </a:solidFill>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AR" b="1" dirty="0">
                <a:solidFill>
                  <a:schemeClr val="tx1"/>
                </a:solidFill>
              </a:rPr>
              <a:t>I Sujetos Sociales Agrarios </a:t>
            </a:r>
          </a:p>
        </p:txBody>
      </p:sp>
      <p:pic>
        <p:nvPicPr>
          <p:cNvPr id="1026" name="Picture 2" descr="Países productores de África, Asia y América Latina piden actuar con  celeridad ante la crisis cafeter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1" y="4267199"/>
            <a:ext cx="3267338" cy="220568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406601" y="609329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6876256" y="5589240"/>
            <a:ext cx="45719"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p:cNvSpPr/>
          <p:nvPr/>
        </p:nvSpPr>
        <p:spPr>
          <a:xfrm>
            <a:off x="6588224" y="609329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ángulo 17"/>
          <p:cNvSpPr/>
          <p:nvPr/>
        </p:nvSpPr>
        <p:spPr>
          <a:xfrm>
            <a:off x="6501431" y="5661248"/>
            <a:ext cx="2247033" cy="81163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1"/>
                </a:solidFill>
              </a:rPr>
              <a:t>VI La Extensión  Rural en Argentina y el Mundo</a:t>
            </a:r>
          </a:p>
        </p:txBody>
      </p:sp>
    </p:spTree>
    <p:extLst>
      <p:ext uri="{BB962C8B-B14F-4D97-AF65-F5344CB8AC3E}">
        <p14:creationId xmlns:p14="http://schemas.microsoft.com/office/powerpoint/2010/main" val="3090187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11"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5"/>
          <p:cNvSpPr>
            <a:spLocks noGrp="1" noChangeArrowheads="1"/>
          </p:cNvSpPr>
          <p:nvPr>
            <p:ph type="title"/>
          </p:nvPr>
        </p:nvSpPr>
        <p:spPr>
          <a:xfrm>
            <a:off x="468313" y="0"/>
            <a:ext cx="8229600" cy="1143000"/>
          </a:xfrm>
          <a:solidFill>
            <a:schemeClr val="accent3"/>
          </a:solidFill>
        </p:spPr>
        <p:txBody>
          <a:bodyPr/>
          <a:lstStyle/>
          <a:p>
            <a:pPr eaLnBrk="1" hangingPunct="1"/>
            <a:r>
              <a:rPr lang="es-MX" altLang="en-US" dirty="0"/>
              <a:t>Estructura agraria</a:t>
            </a:r>
            <a:endParaRPr lang="es-ES" altLang="en-US" dirty="0"/>
          </a:p>
        </p:txBody>
      </p:sp>
      <p:sp>
        <p:nvSpPr>
          <p:cNvPr id="13315" name="6 CuadroTexto"/>
          <p:cNvSpPr txBox="1">
            <a:spLocks noChangeArrowheads="1"/>
          </p:cNvSpPr>
          <p:nvPr/>
        </p:nvSpPr>
        <p:spPr bwMode="auto">
          <a:xfrm>
            <a:off x="3065463" y="1268413"/>
            <a:ext cx="2943225" cy="457200"/>
          </a:xfrm>
          <a:prstGeom prst="rect">
            <a:avLst/>
          </a:prstGeom>
          <a:solidFill>
            <a:schemeClr val="bg2"/>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PROCESOS HISTÓRICOS DE CONFORMACIÓN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DE LA ESTRUCTURA AGRARIA</a:t>
            </a:r>
          </a:p>
        </p:txBody>
      </p:sp>
      <p:sp>
        <p:nvSpPr>
          <p:cNvPr id="9" name="8 Rectángulo"/>
          <p:cNvSpPr/>
          <p:nvPr/>
        </p:nvSpPr>
        <p:spPr>
          <a:xfrm>
            <a:off x="827088" y="1844675"/>
            <a:ext cx="7489825" cy="3816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317" name="9 CuadroTexto"/>
          <p:cNvSpPr txBox="1">
            <a:spLocks noChangeArrowheads="1"/>
          </p:cNvSpPr>
          <p:nvPr/>
        </p:nvSpPr>
        <p:spPr bwMode="auto">
          <a:xfrm>
            <a:off x="3563938" y="2060575"/>
            <a:ext cx="278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ESTRUCTURA AGRARIA</a:t>
            </a:r>
          </a:p>
        </p:txBody>
      </p:sp>
      <p:sp>
        <p:nvSpPr>
          <p:cNvPr id="12" name="11 Rectángulo"/>
          <p:cNvSpPr/>
          <p:nvPr/>
        </p:nvSpPr>
        <p:spPr>
          <a:xfrm>
            <a:off x="1042988" y="2420938"/>
            <a:ext cx="3960812" cy="9366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319" name="12 CuadroTexto"/>
          <p:cNvSpPr txBox="1">
            <a:spLocks noChangeArrowheads="1"/>
          </p:cNvSpPr>
          <p:nvPr/>
        </p:nvSpPr>
        <p:spPr bwMode="auto">
          <a:xfrm>
            <a:off x="1187450" y="2492375"/>
            <a:ext cx="2700338" cy="261938"/>
          </a:xfrm>
          <a:prstGeom prst="rect">
            <a:avLst/>
          </a:prstGeom>
          <a:solidFill>
            <a:schemeClr val="accent3">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1.-ESTRUCTURA DE TENENCIA DE LA TIERRA</a:t>
            </a:r>
          </a:p>
        </p:txBody>
      </p:sp>
      <p:sp>
        <p:nvSpPr>
          <p:cNvPr id="13320" name="13 CuadroTexto"/>
          <p:cNvSpPr txBox="1">
            <a:spLocks noChangeArrowheads="1"/>
          </p:cNvSpPr>
          <p:nvPr/>
        </p:nvSpPr>
        <p:spPr bwMode="auto">
          <a:xfrm>
            <a:off x="1187450" y="2781300"/>
            <a:ext cx="2078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1.1.-DISTRIBUCIÓN DE LA TIERRA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1.2.-FORMAS LEGALES DE TENENCIA</a:t>
            </a:r>
          </a:p>
        </p:txBody>
      </p:sp>
      <p:sp>
        <p:nvSpPr>
          <p:cNvPr id="16" name="15 Rectángulo"/>
          <p:cNvSpPr/>
          <p:nvPr/>
        </p:nvSpPr>
        <p:spPr>
          <a:xfrm>
            <a:off x="1042988" y="3500438"/>
            <a:ext cx="3960812" cy="2089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322" name="16 CuadroTexto"/>
          <p:cNvSpPr txBox="1">
            <a:spLocks noChangeArrowheads="1"/>
          </p:cNvSpPr>
          <p:nvPr/>
        </p:nvSpPr>
        <p:spPr bwMode="auto">
          <a:xfrm>
            <a:off x="1187450" y="3573463"/>
            <a:ext cx="2670175" cy="261937"/>
          </a:xfrm>
          <a:prstGeom prst="rect">
            <a:avLst/>
          </a:prstGeom>
          <a:solidFill>
            <a:schemeClr val="accent3">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2.-ESTRUCTURA ECONÓMICO.PRODUCTIVA</a:t>
            </a:r>
          </a:p>
        </p:txBody>
      </p:sp>
      <p:sp>
        <p:nvSpPr>
          <p:cNvPr id="13323" name="17 CuadroTexto"/>
          <p:cNvSpPr txBox="1">
            <a:spLocks noChangeArrowheads="1"/>
          </p:cNvSpPr>
          <p:nvPr/>
        </p:nvSpPr>
        <p:spPr bwMode="auto">
          <a:xfrm>
            <a:off x="1476375" y="3860800"/>
            <a:ext cx="1203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2.1.-RECURSOS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PRODUCTIVOS</a:t>
            </a:r>
          </a:p>
        </p:txBody>
      </p:sp>
      <p:sp>
        <p:nvSpPr>
          <p:cNvPr id="13324" name="18 CuadroTexto"/>
          <p:cNvSpPr txBox="1">
            <a:spLocks noChangeArrowheads="1"/>
          </p:cNvSpPr>
          <p:nvPr/>
        </p:nvSpPr>
        <p:spPr bwMode="auto">
          <a:xfrm>
            <a:off x="1692275" y="4149725"/>
            <a:ext cx="11477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*Naturales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*De capital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*De mano de obra</a:t>
            </a:r>
          </a:p>
        </p:txBody>
      </p:sp>
      <p:sp>
        <p:nvSpPr>
          <p:cNvPr id="13325" name="19 CuadroTexto"/>
          <p:cNvSpPr txBox="1">
            <a:spLocks noChangeArrowheads="1"/>
          </p:cNvSpPr>
          <p:nvPr/>
        </p:nvSpPr>
        <p:spPr bwMode="auto">
          <a:xfrm>
            <a:off x="1908175" y="5084763"/>
            <a:ext cx="1136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2.2.-PRODUCCIÓN</a:t>
            </a:r>
          </a:p>
        </p:txBody>
      </p:sp>
      <p:sp>
        <p:nvSpPr>
          <p:cNvPr id="13326" name="20 CuadroTexto"/>
          <p:cNvSpPr txBox="1">
            <a:spLocks noChangeArrowheads="1"/>
          </p:cNvSpPr>
          <p:nvPr/>
        </p:nvSpPr>
        <p:spPr bwMode="auto">
          <a:xfrm>
            <a:off x="3276600" y="4076700"/>
            <a:ext cx="1325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2.3.-FORMAS Y TIPOS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DE EXPLOTACIÓN</a:t>
            </a:r>
          </a:p>
        </p:txBody>
      </p:sp>
      <p:sp>
        <p:nvSpPr>
          <p:cNvPr id="13327" name="21 CuadroTexto"/>
          <p:cNvSpPr txBox="1">
            <a:spLocks noChangeArrowheads="1"/>
          </p:cNvSpPr>
          <p:nvPr/>
        </p:nvSpPr>
        <p:spPr bwMode="auto">
          <a:xfrm>
            <a:off x="3492500" y="4365625"/>
            <a:ext cx="15827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(según uso de los recursos,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organización social del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trabajo, racionalidad eco-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nómica, estrategias pro-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ductivas, resultados socio-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Económicos)</a:t>
            </a:r>
          </a:p>
        </p:txBody>
      </p:sp>
      <p:sp>
        <p:nvSpPr>
          <p:cNvPr id="23" name="22 Rectángulo"/>
          <p:cNvSpPr/>
          <p:nvPr/>
        </p:nvSpPr>
        <p:spPr>
          <a:xfrm>
            <a:off x="5292725" y="2420938"/>
            <a:ext cx="2735263" cy="31686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sp>
        <p:nvSpPr>
          <p:cNvPr id="13329" name="23 CuadroTexto"/>
          <p:cNvSpPr txBox="1">
            <a:spLocks noChangeArrowheads="1"/>
          </p:cNvSpPr>
          <p:nvPr/>
        </p:nvSpPr>
        <p:spPr bwMode="auto">
          <a:xfrm>
            <a:off x="5364163" y="2492375"/>
            <a:ext cx="1538287" cy="261938"/>
          </a:xfrm>
          <a:prstGeom prst="rect">
            <a:avLst/>
          </a:prstGeom>
          <a:solidFill>
            <a:schemeClr val="accent3">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3.-ESTRUCTURA SOCIAL</a:t>
            </a:r>
          </a:p>
        </p:txBody>
      </p:sp>
      <p:sp>
        <p:nvSpPr>
          <p:cNvPr id="13330" name="24 CuadroTexto"/>
          <p:cNvSpPr txBox="1">
            <a:spLocks noChangeArrowheads="1"/>
          </p:cNvSpPr>
          <p:nvPr/>
        </p:nvSpPr>
        <p:spPr bwMode="auto">
          <a:xfrm>
            <a:off x="5364163" y="2781300"/>
            <a:ext cx="1741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3.1.-POBLACIÓN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(estructura demográfica)</a:t>
            </a:r>
          </a:p>
        </p:txBody>
      </p:sp>
      <p:sp>
        <p:nvSpPr>
          <p:cNvPr id="13331" name="25 CuadroTexto"/>
          <p:cNvSpPr txBox="1">
            <a:spLocks noChangeArrowheads="1"/>
          </p:cNvSpPr>
          <p:nvPr/>
        </p:nvSpPr>
        <p:spPr bwMode="auto">
          <a:xfrm>
            <a:off x="5435600" y="3789363"/>
            <a:ext cx="1787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3.2.-ACTORES SOCIALES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Tipos Sociales Agrarios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Asociaciones corporativas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etc.</a:t>
            </a:r>
          </a:p>
        </p:txBody>
      </p:sp>
      <p:sp>
        <p:nvSpPr>
          <p:cNvPr id="13332" name="26 CuadroTexto"/>
          <p:cNvSpPr txBox="1">
            <a:spLocks noChangeArrowheads="1"/>
          </p:cNvSpPr>
          <p:nvPr/>
        </p:nvSpPr>
        <p:spPr bwMode="auto">
          <a:xfrm>
            <a:off x="5435600" y="4508500"/>
            <a:ext cx="1593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3.3.-RELACIONES SOCIALES</a:t>
            </a:r>
          </a:p>
        </p:txBody>
      </p:sp>
      <p:sp>
        <p:nvSpPr>
          <p:cNvPr id="13333" name="27 CuadroTexto"/>
          <p:cNvSpPr txBox="1">
            <a:spLocks noChangeArrowheads="1"/>
          </p:cNvSpPr>
          <p:nvPr/>
        </p:nvSpPr>
        <p:spPr bwMode="auto">
          <a:xfrm>
            <a:off x="5435600" y="4868863"/>
            <a:ext cx="149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3.4.-PROCESOS SOCIALES</a:t>
            </a:r>
          </a:p>
        </p:txBody>
      </p:sp>
      <p:cxnSp>
        <p:nvCxnSpPr>
          <p:cNvPr id="30" name="29 Conector recto de flecha"/>
          <p:cNvCxnSpPr/>
          <p:nvPr/>
        </p:nvCxnSpPr>
        <p:spPr>
          <a:xfrm>
            <a:off x="7524750" y="3068638"/>
            <a:ext cx="1223963"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335" name="31 CuadroTexto"/>
          <p:cNvSpPr txBox="1">
            <a:spLocks noChangeArrowheads="1"/>
          </p:cNvSpPr>
          <p:nvPr/>
        </p:nvSpPr>
        <p:spPr bwMode="auto">
          <a:xfrm>
            <a:off x="7308850" y="3213100"/>
            <a:ext cx="1644650" cy="554038"/>
          </a:xfrm>
          <a:prstGeom prst="rect">
            <a:avLst/>
          </a:prstGeom>
          <a:solidFill>
            <a:schemeClr val="accent6">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MIGRACIONES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(desde y/o hacia otras áreas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Rurales o urbanas</a:t>
            </a:r>
          </a:p>
        </p:txBody>
      </p:sp>
      <p:cxnSp>
        <p:nvCxnSpPr>
          <p:cNvPr id="35" name="34 Conector recto de flecha"/>
          <p:cNvCxnSpPr/>
          <p:nvPr/>
        </p:nvCxnSpPr>
        <p:spPr>
          <a:xfrm>
            <a:off x="1331913" y="5013325"/>
            <a:ext cx="863600"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a:off x="2555875" y="1412875"/>
            <a:ext cx="503238" cy="358775"/>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6084888" y="1412875"/>
            <a:ext cx="431800" cy="3587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42 Rectángulo"/>
          <p:cNvSpPr/>
          <p:nvPr/>
        </p:nvSpPr>
        <p:spPr>
          <a:xfrm>
            <a:off x="1042988" y="5876925"/>
            <a:ext cx="5113337" cy="8366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44 Conector recto de flecha"/>
          <p:cNvCxnSpPr/>
          <p:nvPr/>
        </p:nvCxnSpPr>
        <p:spPr>
          <a:xfrm flipV="1">
            <a:off x="1331913" y="5661025"/>
            <a:ext cx="0"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flipV="1">
            <a:off x="2484438" y="5661025"/>
            <a:ext cx="0"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p:nvPr/>
        </p:nvCxnSpPr>
        <p:spPr>
          <a:xfrm flipV="1">
            <a:off x="3563938" y="5661025"/>
            <a:ext cx="0" cy="215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43" name="65 CuadroTexto"/>
          <p:cNvSpPr txBox="1">
            <a:spLocks noChangeArrowheads="1"/>
          </p:cNvSpPr>
          <p:nvPr/>
        </p:nvSpPr>
        <p:spPr bwMode="auto">
          <a:xfrm>
            <a:off x="1116013" y="5949950"/>
            <a:ext cx="1474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investigación y extensión</a:t>
            </a:r>
          </a:p>
        </p:txBody>
      </p:sp>
      <p:sp>
        <p:nvSpPr>
          <p:cNvPr id="13344" name="66 CuadroTexto"/>
          <p:cNvSpPr txBox="1">
            <a:spLocks noChangeArrowheads="1"/>
          </p:cNvSpPr>
          <p:nvPr/>
        </p:nvSpPr>
        <p:spPr bwMode="auto">
          <a:xfrm>
            <a:off x="2916238" y="5949950"/>
            <a:ext cx="1366837" cy="260350"/>
          </a:xfrm>
          <a:prstGeom prst="rect">
            <a:avLst/>
          </a:prstGeom>
          <a:solidFill>
            <a:schemeClr val="accent6">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ACCIÓN DEL ESTADO</a:t>
            </a:r>
          </a:p>
        </p:txBody>
      </p:sp>
      <p:sp>
        <p:nvSpPr>
          <p:cNvPr id="13345" name="67 CuadroTexto"/>
          <p:cNvSpPr txBox="1">
            <a:spLocks noChangeArrowheads="1"/>
          </p:cNvSpPr>
          <p:nvPr/>
        </p:nvSpPr>
        <p:spPr bwMode="auto">
          <a:xfrm>
            <a:off x="5076825" y="5949950"/>
            <a:ext cx="830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acción social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y educativa</a:t>
            </a:r>
          </a:p>
        </p:txBody>
      </p:sp>
      <p:sp>
        <p:nvSpPr>
          <p:cNvPr id="13346" name="68 CuadroTexto"/>
          <p:cNvSpPr txBox="1">
            <a:spLocks noChangeArrowheads="1"/>
          </p:cNvSpPr>
          <p:nvPr/>
        </p:nvSpPr>
        <p:spPr bwMode="auto">
          <a:xfrm>
            <a:off x="1187450" y="6308725"/>
            <a:ext cx="1081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política de tierras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y colonización</a:t>
            </a:r>
          </a:p>
        </p:txBody>
      </p:sp>
      <p:sp>
        <p:nvSpPr>
          <p:cNvPr id="13347" name="69 CuadroTexto"/>
          <p:cNvSpPr txBox="1">
            <a:spLocks noChangeArrowheads="1"/>
          </p:cNvSpPr>
          <p:nvPr/>
        </p:nvSpPr>
        <p:spPr bwMode="auto">
          <a:xfrm>
            <a:off x="2268538" y="6308725"/>
            <a:ext cx="719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política de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precios</a:t>
            </a:r>
          </a:p>
        </p:txBody>
      </p:sp>
      <p:sp>
        <p:nvSpPr>
          <p:cNvPr id="13348" name="70 CuadroTexto"/>
          <p:cNvSpPr txBox="1">
            <a:spLocks noChangeArrowheads="1"/>
          </p:cNvSpPr>
          <p:nvPr/>
        </p:nvSpPr>
        <p:spPr bwMode="auto">
          <a:xfrm>
            <a:off x="3059113" y="6308725"/>
            <a:ext cx="768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inversiones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públicas</a:t>
            </a:r>
          </a:p>
        </p:txBody>
      </p:sp>
      <p:sp>
        <p:nvSpPr>
          <p:cNvPr id="13349" name="71 CuadroTexto"/>
          <p:cNvSpPr txBox="1">
            <a:spLocks noChangeArrowheads="1"/>
          </p:cNvSpPr>
          <p:nvPr/>
        </p:nvSpPr>
        <p:spPr bwMode="auto">
          <a:xfrm>
            <a:off x="3851275" y="6308725"/>
            <a:ext cx="655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política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crediticia</a:t>
            </a:r>
          </a:p>
        </p:txBody>
      </p:sp>
      <p:sp>
        <p:nvSpPr>
          <p:cNvPr id="13350" name="72 CuadroTexto"/>
          <p:cNvSpPr txBox="1">
            <a:spLocks noChangeArrowheads="1"/>
          </p:cNvSpPr>
          <p:nvPr/>
        </p:nvSpPr>
        <p:spPr bwMode="auto">
          <a:xfrm>
            <a:off x="4572000" y="6308725"/>
            <a:ext cx="714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política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impositiva</a:t>
            </a:r>
          </a:p>
        </p:txBody>
      </p:sp>
      <p:cxnSp>
        <p:nvCxnSpPr>
          <p:cNvPr id="75" name="74 Conector recto de flecha"/>
          <p:cNvCxnSpPr/>
          <p:nvPr/>
        </p:nvCxnSpPr>
        <p:spPr>
          <a:xfrm flipV="1">
            <a:off x="4716463" y="5661025"/>
            <a:ext cx="0"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p:nvPr/>
        </p:nvCxnSpPr>
        <p:spPr>
          <a:xfrm flipV="1">
            <a:off x="5795963" y="5661025"/>
            <a:ext cx="0"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80 Rectángulo"/>
          <p:cNvSpPr/>
          <p:nvPr/>
        </p:nvSpPr>
        <p:spPr>
          <a:xfrm>
            <a:off x="6443663" y="5876925"/>
            <a:ext cx="1584325" cy="8366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3" name="82 Conector recto de flecha"/>
          <p:cNvCxnSpPr>
            <a:stCxn id="81" idx="0"/>
          </p:cNvCxnSpPr>
          <p:nvPr/>
        </p:nvCxnSpPr>
        <p:spPr>
          <a:xfrm flipV="1">
            <a:off x="7235825" y="5661025"/>
            <a:ext cx="0" cy="215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55" name="85 CuadroTexto"/>
          <p:cNvSpPr txBox="1">
            <a:spLocks noChangeArrowheads="1"/>
          </p:cNvSpPr>
          <p:nvPr/>
        </p:nvSpPr>
        <p:spPr bwMode="auto">
          <a:xfrm>
            <a:off x="6588125" y="6092825"/>
            <a:ext cx="1219200" cy="549275"/>
          </a:xfrm>
          <a:prstGeom prst="rect">
            <a:avLst/>
          </a:prstGeom>
          <a:solidFill>
            <a:schemeClr val="accent6">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ACCIONES DE DESA-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RROLLO DE LAS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ONG’S</a:t>
            </a:r>
          </a:p>
        </p:txBody>
      </p:sp>
      <p:sp>
        <p:nvSpPr>
          <p:cNvPr id="13356" name="32 CuadroTexto"/>
          <p:cNvSpPr txBox="1">
            <a:spLocks noChangeArrowheads="1"/>
          </p:cNvSpPr>
          <p:nvPr/>
        </p:nvSpPr>
        <p:spPr bwMode="auto">
          <a:xfrm>
            <a:off x="0" y="4365625"/>
            <a:ext cx="1528763" cy="1311275"/>
          </a:xfrm>
          <a:prstGeom prst="rect">
            <a:avLst/>
          </a:prstGeom>
          <a:solidFill>
            <a:schemeClr val="accent6">
              <a:lumMod val="40000"/>
              <a:lumOff val="6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INDUSTRIA PROVEEDORA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DE INSUMOS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SECTORES FINANCIEROS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Y DE SERVICIOS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MERCADOS REGIONALES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NACIONALES E INTERNA-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CIONALES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r>
              <a:rPr kumimoji="0" lang="es-AR" alt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AGROINDUSTRIA</a:t>
            </a:r>
          </a:p>
        </p:txBody>
      </p:sp>
    </p:spTree>
    <p:extLst>
      <p:ext uri="{BB962C8B-B14F-4D97-AF65-F5344CB8AC3E}">
        <p14:creationId xmlns:p14="http://schemas.microsoft.com/office/powerpoint/2010/main" val="300903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Categorías </a:t>
            </a:r>
          </a:p>
        </p:txBody>
      </p:sp>
      <p:sp>
        <p:nvSpPr>
          <p:cNvPr id="3" name="Marcador de contenido 2"/>
          <p:cNvSpPr>
            <a:spLocks noGrp="1"/>
          </p:cNvSpPr>
          <p:nvPr>
            <p:ph idx="1"/>
          </p:nvPr>
        </p:nvSpPr>
        <p:spPr/>
        <p:txBody>
          <a:bodyPr>
            <a:normAutofit fontScale="85000" lnSpcReduction="10000"/>
          </a:bodyPr>
          <a:lstStyle/>
          <a:p>
            <a:endParaRPr lang="es-AR" dirty="0"/>
          </a:p>
          <a:p>
            <a:r>
              <a:rPr lang="es-ES" dirty="0"/>
              <a:t>Para abordar el estudio de la estructura social agraria es necesario acordar cómo definimos a los distintos sectores que la conforman. Trabajamos con categorías analíticas construidas (como puede ser) “productor campesino”, “productor familiar capitalizado” o “empresario capitalista” que son conceptos construidos. Se le otorga significado a cada categoría, el cual resulta de la reflexión teórica. Por lo tanto la construcción de estas categorías es principalmente teórica y sólo después metodológica. </a:t>
            </a:r>
            <a:endParaRPr lang="es-AR" dirty="0"/>
          </a:p>
        </p:txBody>
      </p:sp>
    </p:spTree>
    <p:extLst>
      <p:ext uri="{BB962C8B-B14F-4D97-AF65-F5344CB8AC3E}">
        <p14:creationId xmlns:p14="http://schemas.microsoft.com/office/powerpoint/2010/main" val="209029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60000"/>
              <a:lumOff val="40000"/>
            </a:schemeClr>
          </a:solidFill>
        </p:spPr>
        <p:txBody>
          <a:bodyPr>
            <a:normAutofit fontScale="90000"/>
          </a:bodyPr>
          <a:lstStyle/>
          <a:p>
            <a:r>
              <a:rPr lang="es-AR" dirty="0"/>
              <a:t>Consideraciones en relación al</a:t>
            </a:r>
            <a:br>
              <a:rPr lang="es-AR" dirty="0"/>
            </a:br>
            <a:r>
              <a:rPr lang="es-AR" dirty="0"/>
              <a:t>TERRITORIO</a:t>
            </a:r>
          </a:p>
        </p:txBody>
      </p:sp>
      <p:sp>
        <p:nvSpPr>
          <p:cNvPr id="3" name="Marcador de contenido 2"/>
          <p:cNvSpPr>
            <a:spLocks noGrp="1"/>
          </p:cNvSpPr>
          <p:nvPr>
            <p:ph idx="1"/>
          </p:nvPr>
        </p:nvSpPr>
        <p:spPr>
          <a:solidFill>
            <a:schemeClr val="accent3">
              <a:lumMod val="20000"/>
              <a:lumOff val="80000"/>
            </a:schemeClr>
          </a:solidFill>
        </p:spPr>
        <p:txBody>
          <a:bodyPr>
            <a:normAutofit/>
          </a:bodyPr>
          <a:lstStyle/>
          <a:p>
            <a:pPr algn="just"/>
            <a:r>
              <a:rPr lang="es-AR" sz="3200" dirty="0">
                <a:effectLst/>
                <a:latin typeface="Times New Roman" panose="02020603050405020304" pitchFamily="18" charset="0"/>
                <a:ea typeface="Times New Roman" panose="02020603050405020304" pitchFamily="18" charset="0"/>
              </a:rPr>
              <a:t>El territorio se constituye como el espacio político de ejercicio del poder en donde se suceden las negociaciones y conflictos entre diferentes actores,  que comprenden tanto a los sujetos locales, como así también a aquellos que representan a las diferentes formas de intervención externa, sean estas instituciones gubernamentales o no gubernamentales</a:t>
            </a:r>
            <a:endParaRPr lang="es-AR" dirty="0"/>
          </a:p>
        </p:txBody>
      </p:sp>
    </p:spTree>
    <p:extLst>
      <p:ext uri="{BB962C8B-B14F-4D97-AF65-F5344CB8AC3E}">
        <p14:creationId xmlns:p14="http://schemas.microsoft.com/office/powerpoint/2010/main" val="307004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60000"/>
              <a:lumOff val="40000"/>
            </a:schemeClr>
          </a:solidFill>
        </p:spPr>
        <p:txBody>
          <a:bodyPr>
            <a:normAutofit fontScale="90000"/>
          </a:bodyPr>
          <a:lstStyle/>
          <a:p>
            <a:r>
              <a:rPr lang="es-AR" dirty="0"/>
              <a:t>Consideraciones en relación a los SUJETOS SOCIALES</a:t>
            </a:r>
          </a:p>
        </p:txBody>
      </p:sp>
      <p:sp>
        <p:nvSpPr>
          <p:cNvPr id="3" name="Marcador de contenido 2"/>
          <p:cNvSpPr>
            <a:spLocks noGrp="1"/>
          </p:cNvSpPr>
          <p:nvPr>
            <p:ph idx="1"/>
          </p:nvPr>
        </p:nvSpPr>
        <p:spPr>
          <a:solidFill>
            <a:schemeClr val="accent3">
              <a:lumMod val="20000"/>
              <a:lumOff val="80000"/>
            </a:schemeClr>
          </a:solidFill>
        </p:spPr>
        <p:txBody>
          <a:bodyPr>
            <a:normAutofit fontScale="85000" lnSpcReduction="10000"/>
          </a:bodyPr>
          <a:lstStyle/>
          <a:p>
            <a:endParaRPr lang="es-AR" dirty="0"/>
          </a:p>
          <a:p>
            <a:r>
              <a:rPr lang="es-ES" dirty="0"/>
              <a:t>No es comprender qué y cómo se hace para aumentar la calidad, el ritmo de trabajo, la productividad, sino </a:t>
            </a:r>
            <a:r>
              <a:rPr lang="es-ES" b="1" dirty="0"/>
              <a:t>quiénes </a:t>
            </a:r>
            <a:r>
              <a:rPr lang="es-ES" dirty="0"/>
              <a:t>y </a:t>
            </a:r>
            <a:r>
              <a:rPr lang="es-ES" b="1" dirty="0"/>
              <a:t>cómo </a:t>
            </a:r>
            <a:r>
              <a:rPr lang="es-ES" dirty="0"/>
              <a:t>lo hacen, </a:t>
            </a:r>
            <a:r>
              <a:rPr lang="es-ES" b="1" dirty="0"/>
              <a:t>quiénes reciben los diferentes impactos </a:t>
            </a:r>
            <a:r>
              <a:rPr lang="es-ES" dirty="0"/>
              <a:t>de las transformaciones globales y </a:t>
            </a:r>
            <a:r>
              <a:rPr lang="es-ES" b="1" dirty="0"/>
              <a:t>cuáles son sus respuestas”</a:t>
            </a:r>
            <a:r>
              <a:rPr lang="es-ES" dirty="0"/>
              <a:t>. </a:t>
            </a:r>
          </a:p>
          <a:p>
            <a:r>
              <a:rPr lang="es-ES" dirty="0"/>
              <a:t>“Pero esos </a:t>
            </a:r>
            <a:r>
              <a:rPr lang="es-ES" b="1" dirty="0"/>
              <a:t>sujetos</a:t>
            </a:r>
            <a:r>
              <a:rPr lang="es-ES" dirty="0"/>
              <a:t>, entendemos, no son individuos aislados, sino que sus comportamientos expresan también </a:t>
            </a:r>
            <a:r>
              <a:rPr lang="es-ES" b="1" dirty="0"/>
              <a:t>determinaciones sociales supra-individuales </a:t>
            </a:r>
            <a:r>
              <a:rPr lang="es-ES" dirty="0"/>
              <a:t>que tiene que ver con la historia, el contexto geográfico, la cultura, el espacio </a:t>
            </a:r>
            <a:r>
              <a:rPr lang="es-ES" dirty="0" err="1"/>
              <a:t>societal</a:t>
            </a:r>
            <a:r>
              <a:rPr lang="es-ES" dirty="0"/>
              <a:t>” (</a:t>
            </a:r>
            <a:r>
              <a:rPr lang="es-ES" dirty="0" err="1"/>
              <a:t>Bendini</a:t>
            </a:r>
            <a:r>
              <a:rPr lang="es-ES" dirty="0"/>
              <a:t>) </a:t>
            </a:r>
            <a:endParaRPr lang="es-AR" dirty="0"/>
          </a:p>
        </p:txBody>
      </p:sp>
    </p:spTree>
    <p:extLst>
      <p:ext uri="{BB962C8B-B14F-4D97-AF65-F5344CB8AC3E}">
        <p14:creationId xmlns:p14="http://schemas.microsoft.com/office/powerpoint/2010/main" val="2790965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Sujetos Sociales Territorio </a:t>
            </a:r>
          </a:p>
        </p:txBody>
      </p:sp>
      <p:graphicFrame>
        <p:nvGraphicFramePr>
          <p:cNvPr id="5" name="Marcador de contenido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64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Marcador de contenido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899592" y="908720"/>
            <a:ext cx="7512917" cy="5026843"/>
          </a:xfrm>
          <a:prstGeom prst="rect">
            <a:avLst/>
          </a:prstGeom>
        </p:spPr>
      </p:pic>
    </p:spTree>
    <p:extLst>
      <p:ext uri="{BB962C8B-B14F-4D97-AF65-F5344CB8AC3E}">
        <p14:creationId xmlns:p14="http://schemas.microsoft.com/office/powerpoint/2010/main" val="122475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1.jpg"/>
          <p:cNvPicPr>
            <a:picLocks noGrp="1" noChangeAspect="1"/>
          </p:cNvPicPr>
          <p:nvPr>
            <p:ph idx="4294967295"/>
          </p:nvPr>
        </p:nvPicPr>
        <p:blipFill>
          <a:blip r:embed="rId2"/>
          <a:stretch>
            <a:fillRect/>
          </a:stretch>
        </p:blipFill>
        <p:spPr>
          <a:xfrm>
            <a:off x="539552" y="1268760"/>
            <a:ext cx="8229600" cy="4167187"/>
          </a:xfrm>
        </p:spPr>
      </p:pic>
    </p:spTree>
    <p:extLst>
      <p:ext uri="{BB962C8B-B14F-4D97-AF65-F5344CB8AC3E}">
        <p14:creationId xmlns:p14="http://schemas.microsoft.com/office/powerpoint/2010/main" val="181155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11.jpg"/>
          <p:cNvPicPr>
            <a:picLocks noGrp="1" noChangeAspect="1"/>
          </p:cNvPicPr>
          <p:nvPr>
            <p:ph idx="4294967295"/>
          </p:nvPr>
        </p:nvPicPr>
        <p:blipFill>
          <a:blip r:embed="rId2"/>
          <a:stretch>
            <a:fillRect/>
          </a:stretch>
        </p:blipFill>
        <p:spPr>
          <a:xfrm>
            <a:off x="558354" y="836712"/>
            <a:ext cx="7808687" cy="5184576"/>
          </a:xfrm>
          <a:solidFill>
            <a:schemeClr val="accent3">
              <a:lumMod val="20000"/>
              <a:lumOff val="80000"/>
            </a:schemeClr>
          </a:solidFill>
        </p:spPr>
      </p:pic>
    </p:spTree>
    <p:extLst>
      <p:ext uri="{BB962C8B-B14F-4D97-AF65-F5344CB8AC3E}">
        <p14:creationId xmlns:p14="http://schemas.microsoft.com/office/powerpoint/2010/main" val="792467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2.jpg"/>
          <p:cNvPicPr>
            <a:picLocks noChangeAspect="1"/>
          </p:cNvPicPr>
          <p:nvPr/>
        </p:nvPicPr>
        <p:blipFill>
          <a:blip r:embed="rId2"/>
          <a:stretch>
            <a:fillRect/>
          </a:stretch>
        </p:blipFill>
        <p:spPr>
          <a:xfrm>
            <a:off x="123380" y="836712"/>
            <a:ext cx="8841061" cy="4968209"/>
          </a:xfrm>
          <a:prstGeom prst="rect">
            <a:avLst/>
          </a:prstGeom>
          <a:solidFill>
            <a:schemeClr val="accent3">
              <a:lumMod val="20000"/>
              <a:lumOff val="80000"/>
            </a:schemeClr>
          </a:solidFill>
        </p:spPr>
      </p:pic>
    </p:spTree>
    <p:extLst>
      <p:ext uri="{BB962C8B-B14F-4D97-AF65-F5344CB8AC3E}">
        <p14:creationId xmlns:p14="http://schemas.microsoft.com/office/powerpoint/2010/main" val="314664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7.jpg"/>
          <p:cNvPicPr>
            <a:picLocks noGrp="1" noChangeAspect="1"/>
          </p:cNvPicPr>
          <p:nvPr>
            <p:ph idx="4294967295"/>
          </p:nvPr>
        </p:nvPicPr>
        <p:blipFill>
          <a:blip r:embed="rId2"/>
          <a:stretch>
            <a:fillRect/>
          </a:stretch>
        </p:blipFill>
        <p:spPr>
          <a:xfrm>
            <a:off x="683568" y="476672"/>
            <a:ext cx="7884368" cy="5905717"/>
          </a:xfrm>
          <a:solidFill>
            <a:schemeClr val="accent3">
              <a:lumMod val="20000"/>
              <a:lumOff val="80000"/>
            </a:schemeClr>
          </a:solidFill>
        </p:spPr>
      </p:pic>
    </p:spTree>
    <p:extLst>
      <p:ext uri="{BB962C8B-B14F-4D97-AF65-F5344CB8AC3E}">
        <p14:creationId xmlns:p14="http://schemas.microsoft.com/office/powerpoint/2010/main" val="409155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3">
              <a:lumMod val="60000"/>
              <a:lumOff val="40000"/>
            </a:schemeClr>
          </a:solidFill>
        </p:spPr>
        <p:txBody>
          <a:bodyPr/>
          <a:lstStyle/>
          <a:p>
            <a:pPr eaLnBrk="1" hangingPunct="1"/>
            <a:r>
              <a:rPr lang="es-MX" altLang="en-US" dirty="0"/>
              <a:t>Conceptos de ER</a:t>
            </a:r>
            <a:endParaRPr lang="es-ES" altLang="en-US" dirty="0"/>
          </a:p>
        </p:txBody>
      </p:sp>
      <p:sp>
        <p:nvSpPr>
          <p:cNvPr id="4099" name="Rectangle 3"/>
          <p:cNvSpPr>
            <a:spLocks noGrp="1" noChangeArrowheads="1"/>
          </p:cNvSpPr>
          <p:nvPr>
            <p:ph type="body" idx="1"/>
          </p:nvPr>
        </p:nvSpPr>
        <p:spPr/>
        <p:txBody>
          <a:bodyPr>
            <a:normAutofit lnSpcReduction="10000"/>
          </a:bodyPr>
          <a:lstStyle/>
          <a:p>
            <a:pPr algn="just" eaLnBrk="1" hangingPunct="1">
              <a:lnSpc>
                <a:spcPct val="90000"/>
              </a:lnSpc>
            </a:pPr>
            <a:r>
              <a:rPr lang="es-MX" altLang="en-US" sz="2800" dirty="0"/>
              <a:t>Conjunto de acciones relacionadas a la información y el conocimiento, en las que intervienen agentes externos e internos a la población rural y cuyo objetivo es el desarrollo (económicos, sociales, e incluso políticos) (</a:t>
            </a:r>
            <a:r>
              <a:rPr lang="es-MX" altLang="en-US" sz="2800" dirty="0" err="1"/>
              <a:t>Sanchez</a:t>
            </a:r>
            <a:r>
              <a:rPr lang="es-MX" altLang="en-US" sz="2800" dirty="0"/>
              <a:t> de Puerta)</a:t>
            </a:r>
          </a:p>
          <a:p>
            <a:pPr algn="just">
              <a:lnSpc>
                <a:spcPct val="90000"/>
              </a:lnSpc>
            </a:pPr>
            <a:r>
              <a:rPr lang="es-MX" altLang="en-US" sz="2800" dirty="0"/>
              <a:t>La ER pretende encontrar caminos para convertir el encuentro entre asesor y asesorado en una experiencia humana en la cual las personas aprenden colectivamente a construir su futuro, el mismo que debe ser fruto de su propia iniciativa, esfuerzo y creatividad y para el cual no existen soluciones de antemano (Freire)</a:t>
            </a:r>
            <a:endParaRPr lang="es-ES" altLang="en-US" sz="2800" dirty="0"/>
          </a:p>
          <a:p>
            <a:pPr algn="just" eaLnBrk="1" hangingPunct="1">
              <a:lnSpc>
                <a:spcPct val="90000"/>
              </a:lnSpc>
            </a:pPr>
            <a:endParaRPr lang="es-ES" altLang="en-US" sz="2800" dirty="0"/>
          </a:p>
        </p:txBody>
      </p:sp>
    </p:spTree>
    <p:extLst>
      <p:ext uri="{BB962C8B-B14F-4D97-AF65-F5344CB8AC3E}">
        <p14:creationId xmlns:p14="http://schemas.microsoft.com/office/powerpoint/2010/main" val="263863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4.jpg"/>
          <p:cNvPicPr>
            <a:picLocks noGrp="1" noChangeAspect="1"/>
          </p:cNvPicPr>
          <p:nvPr>
            <p:ph idx="4294967295"/>
          </p:nvPr>
        </p:nvPicPr>
        <p:blipFill>
          <a:blip r:embed="rId2"/>
          <a:stretch>
            <a:fillRect/>
          </a:stretch>
        </p:blipFill>
        <p:spPr>
          <a:xfrm>
            <a:off x="323528" y="1124744"/>
            <a:ext cx="8423275" cy="4737100"/>
          </a:xfrm>
          <a:solidFill>
            <a:schemeClr val="accent3">
              <a:lumMod val="20000"/>
              <a:lumOff val="80000"/>
            </a:schemeClr>
          </a:solidFill>
        </p:spPr>
      </p:pic>
    </p:spTree>
    <p:extLst>
      <p:ext uri="{BB962C8B-B14F-4D97-AF65-F5344CB8AC3E}">
        <p14:creationId xmlns:p14="http://schemas.microsoft.com/office/powerpoint/2010/main" val="141402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8.jpg"/>
          <p:cNvPicPr>
            <a:picLocks noGrp="1" noChangeAspect="1"/>
          </p:cNvPicPr>
          <p:nvPr>
            <p:ph idx="4294967295"/>
          </p:nvPr>
        </p:nvPicPr>
        <p:blipFill>
          <a:blip r:embed="rId2"/>
          <a:stretch>
            <a:fillRect/>
          </a:stretch>
        </p:blipFill>
        <p:spPr>
          <a:xfrm>
            <a:off x="251520" y="1340768"/>
            <a:ext cx="8661648" cy="4330824"/>
          </a:xfrm>
          <a:solidFill>
            <a:schemeClr val="accent3">
              <a:lumMod val="20000"/>
              <a:lumOff val="80000"/>
            </a:schemeClr>
          </a:solidFill>
        </p:spPr>
      </p:pic>
    </p:spTree>
    <p:extLst>
      <p:ext uri="{BB962C8B-B14F-4D97-AF65-F5344CB8AC3E}">
        <p14:creationId xmlns:p14="http://schemas.microsoft.com/office/powerpoint/2010/main" val="38733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9.jpg"/>
          <p:cNvPicPr>
            <a:picLocks noGrp="1" noChangeAspect="1"/>
          </p:cNvPicPr>
          <p:nvPr>
            <p:ph idx="4294967295"/>
          </p:nvPr>
        </p:nvPicPr>
        <p:blipFill>
          <a:blip r:embed="rId2"/>
          <a:stretch>
            <a:fillRect/>
          </a:stretch>
        </p:blipFill>
        <p:spPr>
          <a:xfrm>
            <a:off x="827584" y="1124744"/>
            <a:ext cx="7380287" cy="4919662"/>
          </a:xfrm>
          <a:solidFill>
            <a:schemeClr val="accent3">
              <a:lumMod val="20000"/>
              <a:lumOff val="80000"/>
            </a:schemeClr>
          </a:solidFill>
        </p:spPr>
      </p:pic>
    </p:spTree>
    <p:extLst>
      <p:ext uri="{BB962C8B-B14F-4D97-AF65-F5344CB8AC3E}">
        <p14:creationId xmlns:p14="http://schemas.microsoft.com/office/powerpoint/2010/main" val="618893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3 Marcador de contenido" descr="mujeres-wichi.jpg"/>
          <p:cNvPicPr>
            <a:picLocks noGrp="1" noChangeAspect="1"/>
          </p:cNvPicPr>
          <p:nvPr>
            <p:ph idx="4294967295"/>
          </p:nvPr>
        </p:nvPicPr>
        <p:blipFill>
          <a:blip r:embed="rId2"/>
          <a:stretch>
            <a:fillRect/>
          </a:stretch>
        </p:blipFill>
        <p:spPr>
          <a:xfrm>
            <a:off x="971600" y="908720"/>
            <a:ext cx="7270750" cy="4851400"/>
          </a:xfrm>
          <a:solidFill>
            <a:schemeClr val="accent3">
              <a:lumMod val="40000"/>
              <a:lumOff val="60000"/>
            </a:schemeClr>
          </a:solidFill>
        </p:spPr>
      </p:pic>
    </p:spTree>
    <p:extLst>
      <p:ext uri="{BB962C8B-B14F-4D97-AF65-F5344CB8AC3E}">
        <p14:creationId xmlns:p14="http://schemas.microsoft.com/office/powerpoint/2010/main" val="295104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152400"/>
            <a:ext cx="8778240" cy="6553200"/>
          </a:xfrm>
          <a:prstGeom prst="rect">
            <a:avLst/>
          </a:prstGeom>
        </p:spPr>
      </p:pic>
    </p:spTree>
    <p:extLst>
      <p:ext uri="{BB962C8B-B14F-4D97-AF65-F5344CB8AC3E}">
        <p14:creationId xmlns:p14="http://schemas.microsoft.com/office/powerpoint/2010/main" val="383565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026" name="Picture 2" descr="COPROTAB (Cooperativa de Productores Tabacaleros de Salta Ltda.) | Ruta de  las cooper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32274"/>
            <a:ext cx="6725959" cy="22945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bjetivo de la empresa by Noelia Baigor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094149"/>
            <a:ext cx="4248472" cy="222526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Cámara regional de la producción - ppt descarg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8" descr="Cámara regional de la producción - ppt descarg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10" descr="Cámara regional de la producción - ppt descarga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12" descr="Cámara regional de la producción - ppt descarga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1038" name="Picture 14" descr="Cámara regional de la producción - ppt descarg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98863"/>
            <a:ext cx="3935999" cy="29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6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AutoShape 4" descr="Movimiento Nacional Campesino Indígena-... - Movimiento Nacional Campesino  Indígena- CLOC Vía Campesina MNCI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 name="AutoShape 6" descr="Movimiento Nacional Campesino Indígena-... - Movimiento Nacional Campesino  Indígena- CLOC Vía Campesina MNCI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AutoShape 8" descr="Movimiento Nacional Campesino Indígena-... - Movimiento Nacional Campesino  Indígena- CLOC Vía Campesina MNCI | Facebook"/>
          <p:cNvSpPr>
            <a:spLocks noChangeAspect="1" noChangeArrowheads="1"/>
          </p:cNvSpPr>
          <p:nvPr/>
        </p:nvSpPr>
        <p:spPr bwMode="auto">
          <a:xfrm>
            <a:off x="179513" y="-120525"/>
            <a:ext cx="409326" cy="409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5" name="AutoShape 10" descr="Movimiento Nacional Campesino Indígena-... - Movimiento Nacional Campesino  Indígena- CLOC Vía Campesina MNCI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6" name="AutoShape 12" descr="Movimiento Nacional Campesino Indígena-... - Movimiento Nacional Campesino  Indígena- CLOC Vía Campesina MNCI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273" y="1865034"/>
            <a:ext cx="2304256" cy="2304256"/>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660" y="4365106"/>
            <a:ext cx="2423240" cy="242324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816" y="37603"/>
            <a:ext cx="2362944" cy="2373492"/>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391" y="2745106"/>
            <a:ext cx="2404939" cy="2404939"/>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5174" y="160337"/>
            <a:ext cx="3579099" cy="1270003"/>
          </a:xfrm>
          <a:prstGeom prst="rect">
            <a:avLst/>
          </a:prstGeom>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2396" y="5143982"/>
            <a:ext cx="3240013" cy="1901987"/>
          </a:xfrm>
          <a:prstGeom prst="rect">
            <a:avLst/>
          </a:prstGeom>
        </p:spPr>
      </p:pic>
    </p:spTree>
    <p:extLst>
      <p:ext uri="{BB962C8B-B14F-4D97-AF65-F5344CB8AC3E}">
        <p14:creationId xmlns:p14="http://schemas.microsoft.com/office/powerpoint/2010/main" val="615157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10.jpg"/>
          <p:cNvPicPr>
            <a:picLocks noChangeAspect="1"/>
          </p:cNvPicPr>
          <p:nvPr/>
        </p:nvPicPr>
        <p:blipFill>
          <a:blip r:embed="rId2"/>
          <a:stretch>
            <a:fillRect/>
          </a:stretch>
        </p:blipFill>
        <p:spPr>
          <a:xfrm>
            <a:off x="899592" y="1268760"/>
            <a:ext cx="7127501" cy="4525963"/>
          </a:xfrm>
          <a:prstGeom prst="rect">
            <a:avLst/>
          </a:prstGeom>
          <a:solidFill>
            <a:schemeClr val="accent3">
              <a:lumMod val="20000"/>
              <a:lumOff val="80000"/>
            </a:schemeClr>
          </a:solidFill>
        </p:spPr>
      </p:pic>
    </p:spTree>
    <p:extLst>
      <p:ext uri="{BB962C8B-B14F-4D97-AF65-F5344CB8AC3E}">
        <p14:creationId xmlns:p14="http://schemas.microsoft.com/office/powerpoint/2010/main" val="411102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6.jpg"/>
          <p:cNvPicPr>
            <a:picLocks noChangeAspect="1"/>
          </p:cNvPicPr>
          <p:nvPr/>
        </p:nvPicPr>
        <p:blipFill>
          <a:blip r:embed="rId2"/>
          <a:stretch>
            <a:fillRect/>
          </a:stretch>
        </p:blipFill>
        <p:spPr>
          <a:xfrm>
            <a:off x="395536" y="908720"/>
            <a:ext cx="8317093" cy="5073427"/>
          </a:xfrm>
          <a:prstGeom prst="rect">
            <a:avLst/>
          </a:prstGeom>
          <a:solidFill>
            <a:schemeClr val="accent3">
              <a:lumMod val="20000"/>
              <a:lumOff val="80000"/>
            </a:schemeClr>
          </a:solidFill>
        </p:spPr>
      </p:pic>
    </p:spTree>
    <p:extLst>
      <p:ext uri="{BB962C8B-B14F-4D97-AF65-F5344CB8AC3E}">
        <p14:creationId xmlns:p14="http://schemas.microsoft.com/office/powerpoint/2010/main" val="106163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descr="foto 17.jpg"/>
          <p:cNvPicPr>
            <a:picLocks noChangeAspect="1"/>
          </p:cNvPicPr>
          <p:nvPr/>
        </p:nvPicPr>
        <p:blipFill>
          <a:blip r:embed="rId2" cstate="print"/>
          <a:stretch>
            <a:fillRect/>
          </a:stretch>
        </p:blipFill>
        <p:spPr>
          <a:xfrm>
            <a:off x="827584" y="764704"/>
            <a:ext cx="7319899" cy="5489924"/>
          </a:xfrm>
          <a:prstGeom prst="rect">
            <a:avLst/>
          </a:prstGeom>
        </p:spPr>
      </p:pic>
    </p:spTree>
    <p:extLst>
      <p:ext uri="{BB962C8B-B14F-4D97-AF65-F5344CB8AC3E}">
        <p14:creationId xmlns:p14="http://schemas.microsoft.com/office/powerpoint/2010/main" val="131775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accent3">
              <a:lumMod val="60000"/>
              <a:lumOff val="40000"/>
            </a:schemeClr>
          </a:solidFill>
        </p:spPr>
        <p:txBody>
          <a:bodyPr/>
          <a:lstStyle/>
          <a:p>
            <a:pPr eaLnBrk="1" hangingPunct="1"/>
            <a:r>
              <a:rPr lang="es-MX" altLang="en-US" dirty="0"/>
              <a:t>Conceptos de ER</a:t>
            </a:r>
            <a:endParaRPr lang="es-ES" altLang="en-US" dirty="0"/>
          </a:p>
        </p:txBody>
      </p:sp>
      <p:sp>
        <p:nvSpPr>
          <p:cNvPr id="4099" name="Rectangle 3"/>
          <p:cNvSpPr>
            <a:spLocks noGrp="1" noChangeArrowheads="1"/>
          </p:cNvSpPr>
          <p:nvPr>
            <p:ph type="body" idx="1"/>
          </p:nvPr>
        </p:nvSpPr>
        <p:spPr/>
        <p:txBody>
          <a:bodyPr>
            <a:normAutofit/>
          </a:bodyPr>
          <a:lstStyle/>
          <a:p>
            <a:pPr algn="just">
              <a:lnSpc>
                <a:spcPct val="115000"/>
              </a:lnSpc>
              <a:spcAft>
                <a:spcPts val="1000"/>
              </a:spcAft>
            </a:pPr>
            <a:r>
              <a:rPr lang="es-AR" sz="1800" dirty="0">
                <a:effectLst/>
                <a:latin typeface="Times New Roman" panose="02020603050405020304" pitchFamily="18" charset="0"/>
                <a:ea typeface="Times New Roman" panose="02020603050405020304" pitchFamily="18" charset="0"/>
                <a:cs typeface="Times New Roman" panose="02020603050405020304" pitchFamily="18" charset="0"/>
              </a:rPr>
              <a:t>En una primera conceptualización, podemos concebir  a la extensión  Rural  como un proceso de carácter educativo cuyo objetivo es el desarrollo integral de los sujetos que participan de este proceso. En este proceso interactúan el extensionista con otros actores en donde se busca la participación activa y solidaria en procesos organizativos para lograr la transformación y el desarrollo del espacio agrario.</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r>
              <a:rPr lang="es-AR" sz="1800" dirty="0">
                <a:effectLst/>
                <a:latin typeface="Times New Roman" panose="02020603050405020304" pitchFamily="18" charset="0"/>
                <a:ea typeface="Times New Roman" panose="02020603050405020304" pitchFamily="18" charset="0"/>
              </a:rPr>
              <a:t>	Fundamentalmente en el proceso de extensión se trata de ir al encuentro con otros sujetos, empresarios, agricultores familiares, campesinos, indígenas, obreros rurales y establecer un vínculo, y en este sentido resulta valioso el aporte de Todorov, quien sostiene que el establecimiento de ese vínculo depende de cómo concebimos a ese otro. Esa concepción se construye desde los propios sujetos intervinientes en ese proceso con sus formas de ser y estar en el mundo, como así también desde los condicionantes estructurales e institucionales.</a:t>
            </a:r>
            <a:endParaRPr lang="es-ES" altLang="en-US" sz="2800" dirty="0"/>
          </a:p>
        </p:txBody>
      </p:sp>
    </p:spTree>
    <p:extLst>
      <p:ext uri="{BB962C8B-B14F-4D97-AF65-F5344CB8AC3E}">
        <p14:creationId xmlns:p14="http://schemas.microsoft.com/office/powerpoint/2010/main" val="230233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3 Marcador de contenido" descr="foto 18.jpg"/>
          <p:cNvPicPr>
            <a:picLocks noChangeAspect="1"/>
          </p:cNvPicPr>
          <p:nvPr/>
        </p:nvPicPr>
        <p:blipFill>
          <a:blip r:embed="rId2"/>
          <a:stretch>
            <a:fillRect/>
          </a:stretch>
        </p:blipFill>
        <p:spPr>
          <a:xfrm>
            <a:off x="457201" y="1196752"/>
            <a:ext cx="8003232" cy="4508490"/>
          </a:xfrm>
          <a:prstGeom prst="rect">
            <a:avLst/>
          </a:prstGeom>
          <a:solidFill>
            <a:schemeClr val="accent3">
              <a:lumMod val="20000"/>
              <a:lumOff val="80000"/>
            </a:schemeClr>
          </a:solidFill>
        </p:spPr>
      </p:pic>
    </p:spTree>
    <p:extLst>
      <p:ext uri="{BB962C8B-B14F-4D97-AF65-F5344CB8AC3E}">
        <p14:creationId xmlns:p14="http://schemas.microsoft.com/office/powerpoint/2010/main" val="3127694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3 Marcador de contenido" descr="foto  23.jpg"/>
          <p:cNvPicPr>
            <a:picLocks noChangeAspect="1"/>
          </p:cNvPicPr>
          <p:nvPr/>
        </p:nvPicPr>
        <p:blipFill>
          <a:blip r:embed="rId2"/>
          <a:stretch>
            <a:fillRect/>
          </a:stretch>
        </p:blipFill>
        <p:spPr>
          <a:xfrm>
            <a:off x="611560" y="836712"/>
            <a:ext cx="7852387" cy="5234924"/>
          </a:xfrm>
          <a:prstGeom prst="rect">
            <a:avLst/>
          </a:prstGeom>
        </p:spPr>
      </p:pic>
    </p:spTree>
    <p:extLst>
      <p:ext uri="{BB962C8B-B14F-4D97-AF65-F5344CB8AC3E}">
        <p14:creationId xmlns:p14="http://schemas.microsoft.com/office/powerpoint/2010/main" val="294853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3 Marcador de contenido" descr="foto 19.jpg"/>
          <p:cNvPicPr>
            <a:picLocks noChangeAspect="1"/>
          </p:cNvPicPr>
          <p:nvPr/>
        </p:nvPicPr>
        <p:blipFill>
          <a:blip r:embed="rId2"/>
          <a:stretch>
            <a:fillRect/>
          </a:stretch>
        </p:blipFill>
        <p:spPr>
          <a:xfrm>
            <a:off x="684000" y="1124744"/>
            <a:ext cx="7776000" cy="4920744"/>
          </a:xfrm>
          <a:prstGeom prst="rect">
            <a:avLst/>
          </a:prstGeom>
        </p:spPr>
      </p:pic>
    </p:spTree>
    <p:extLst>
      <p:ext uri="{BB962C8B-B14F-4D97-AF65-F5344CB8AC3E}">
        <p14:creationId xmlns:p14="http://schemas.microsoft.com/office/powerpoint/2010/main" val="469587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latin typeface="Arial" panose="020B0604020202020204" pitchFamily="34" charset="0"/>
              </a:rPr>
              <a:t>Tipologías </a:t>
            </a:r>
            <a:endParaRPr lang="es-AR" dirty="0"/>
          </a:p>
        </p:txBody>
      </p:sp>
      <p:sp>
        <p:nvSpPr>
          <p:cNvPr id="3" name="Marcador de contenido 2"/>
          <p:cNvSpPr>
            <a:spLocks noGrp="1"/>
          </p:cNvSpPr>
          <p:nvPr>
            <p:ph idx="1"/>
          </p:nvPr>
        </p:nvSpPr>
        <p:spPr>
          <a:xfrm>
            <a:off x="457200" y="1600200"/>
            <a:ext cx="8229600" cy="5069160"/>
          </a:xfrm>
        </p:spPr>
        <p:txBody>
          <a:bodyPr/>
          <a:lstStyle/>
          <a:p>
            <a:r>
              <a:rPr lang="es-ES" dirty="0"/>
              <a:t>Las Tipologías de Sujetos Agrarios son herramientas de análisis social (</a:t>
            </a:r>
            <a:r>
              <a:rPr lang="es-ES" dirty="0" err="1"/>
              <a:t>Martinelli</a:t>
            </a:r>
            <a:r>
              <a:rPr lang="es-ES" dirty="0"/>
              <a:t>) </a:t>
            </a:r>
          </a:p>
          <a:p>
            <a:pPr marL="0" indent="0">
              <a:buNone/>
            </a:pPr>
            <a:endParaRPr lang="es-AR" dirty="0"/>
          </a:p>
          <a:p>
            <a:r>
              <a:rPr lang="es-ES" dirty="0"/>
              <a:t>No hay “una” tipología sino “tipologías” para aproximarse a la estructura social agraria</a:t>
            </a:r>
            <a:endParaRPr lang="es-AR" dirty="0"/>
          </a:p>
        </p:txBody>
      </p:sp>
      <p:sp>
        <p:nvSpPr>
          <p:cNvPr id="4" name="Rectángulo 3"/>
          <p:cNvSpPr/>
          <p:nvPr/>
        </p:nvSpPr>
        <p:spPr>
          <a:xfrm>
            <a:off x="457200" y="2996952"/>
            <a:ext cx="8435280"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La operación de construir tipos, consiste en seleccionar y acentuar una o varias características de un fenómeno social a partir de un número significativo de datos empíricos con el fin de simplificar y explicar lo existente (Ander-Egg, 1995: 82) </a:t>
            </a:r>
          </a:p>
        </p:txBody>
      </p:sp>
    </p:spTree>
    <p:extLst>
      <p:ext uri="{BB962C8B-B14F-4D97-AF65-F5344CB8AC3E}">
        <p14:creationId xmlns:p14="http://schemas.microsoft.com/office/powerpoint/2010/main" val="2924782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ángulo 1"/>
          <p:cNvSpPr/>
          <p:nvPr/>
        </p:nvSpPr>
        <p:spPr>
          <a:xfrm>
            <a:off x="467544" y="836712"/>
            <a:ext cx="8064896" cy="5509200"/>
          </a:xfrm>
          <a:prstGeom prst="rect">
            <a:avLst/>
          </a:prstGeom>
          <a:solidFill>
            <a:schemeClr val="accent3">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 tipología es una herramienta teórica de análisis, que posibilita la construcción de diferentes tipos sociales agrarios con el fin de organizar y sistematizar su estudio. Este concepto teórico que se construye como marco clasificatorio agrupa dentro de él a un subconjunto de individuos que reúnen ciertas características en común vinculadas a la disponibilidad y magnitud de recursos y a la forma social del trabajo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AR"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Aparicio y Gras, 1999 </a:t>
            </a:r>
            <a:endParaRPr kumimoji="0" lang="es-AR"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4396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16632"/>
            <a:ext cx="8229600" cy="1008112"/>
          </a:xfrm>
          <a:solidFill>
            <a:schemeClr val="accent3"/>
          </a:solidFill>
        </p:spPr>
        <p:txBody>
          <a:bodyPr/>
          <a:lstStyle/>
          <a:p>
            <a:pPr eaLnBrk="1" hangingPunct="1"/>
            <a:r>
              <a:rPr lang="es-MX" altLang="es-AR" dirty="0"/>
              <a:t>Estratificación social</a:t>
            </a:r>
            <a:endParaRPr lang="es-ES" altLang="es-AR" dirty="0"/>
          </a:p>
        </p:txBody>
      </p:sp>
      <p:sp>
        <p:nvSpPr>
          <p:cNvPr id="5" name="4 Rectángulo"/>
          <p:cNvSpPr/>
          <p:nvPr/>
        </p:nvSpPr>
        <p:spPr>
          <a:xfrm>
            <a:off x="467544" y="1412776"/>
            <a:ext cx="8424936" cy="5438412"/>
          </a:xfrm>
          <a:prstGeom prst="rect">
            <a:avLst/>
          </a:prstGeom>
        </p:spPr>
        <p:txBody>
          <a:bodyPr wrap="square">
            <a:spAutoFit/>
          </a:bodyPr>
          <a:lstStyle/>
          <a:p>
            <a:pPr marL="285750" indent="-285750">
              <a:lnSpc>
                <a:spcPct val="90000"/>
              </a:lnSpc>
              <a:buFont typeface="Arial" panose="020B0604020202020204" pitchFamily="34" charset="0"/>
              <a:buChar char="•"/>
            </a:pPr>
            <a:r>
              <a:rPr lang="es-MX" altLang="es-AR" sz="2400" dirty="0"/>
              <a:t>Max Weber distingue tres dimensiones de la sociedad: el orden económico, representado por la clase, el orden social por el status y el orden político representado por el partido.</a:t>
            </a:r>
          </a:p>
          <a:p>
            <a:pPr>
              <a:lnSpc>
                <a:spcPct val="90000"/>
              </a:lnSpc>
            </a:pPr>
            <a:endParaRPr lang="es-MX" altLang="es-AR" sz="2400" dirty="0"/>
          </a:p>
          <a:p>
            <a:pPr marL="285750" indent="-285750">
              <a:lnSpc>
                <a:spcPct val="90000"/>
              </a:lnSpc>
              <a:buFont typeface="Arial" panose="020B0604020202020204" pitchFamily="34" charset="0"/>
              <a:buChar char="•"/>
            </a:pPr>
            <a:r>
              <a:rPr lang="es-AR" sz="2400" dirty="0"/>
              <a:t>La clase por lo tanto, basada en el orden económico, no sería más que un aspecto de la estratificación social, que por otro lado va perdiendo importancia frente al status.</a:t>
            </a:r>
          </a:p>
          <a:p>
            <a:pPr marL="285750" indent="-285750">
              <a:lnSpc>
                <a:spcPct val="90000"/>
              </a:lnSpc>
              <a:buFont typeface="Arial" panose="020B0604020202020204" pitchFamily="34" charset="0"/>
              <a:buChar char="•"/>
            </a:pPr>
            <a:endParaRPr lang="es-AR" sz="2400" dirty="0"/>
          </a:p>
          <a:p>
            <a:pPr marL="285750" indent="-285750">
              <a:lnSpc>
                <a:spcPct val="90000"/>
              </a:lnSpc>
              <a:buFont typeface="Arial" panose="020B0604020202020204" pitchFamily="34" charset="0"/>
              <a:buChar char="•"/>
            </a:pPr>
            <a:r>
              <a:rPr lang="es-AR" sz="2400" dirty="0"/>
              <a:t>Status: posición de una persona dentro de una estructura. Rol: comportamiento que se espera de un individuo que ocupa una posición social. El rol es el aspecto dinámico del status</a:t>
            </a:r>
          </a:p>
          <a:p>
            <a:pPr marL="285750" indent="-285750">
              <a:lnSpc>
                <a:spcPct val="90000"/>
              </a:lnSpc>
              <a:buFont typeface="Arial" panose="020B0604020202020204" pitchFamily="34" charset="0"/>
              <a:buChar char="•"/>
            </a:pPr>
            <a:endParaRPr lang="es-AR" sz="2400" dirty="0"/>
          </a:p>
          <a:p>
            <a:pPr marL="285750" indent="-285750">
              <a:buFont typeface="Arial" panose="020B0604020202020204" pitchFamily="34" charset="0"/>
              <a:buChar char="•"/>
            </a:pPr>
            <a:r>
              <a:rPr lang="es-AR" sz="2400" dirty="0"/>
              <a:t>Crítica principal a los estudios de estratificación social: se trata de simples descripciones estáticas que conducen a estereotipos pero no a la compresión de las estructuras.</a:t>
            </a:r>
          </a:p>
          <a:p>
            <a:pPr>
              <a:lnSpc>
                <a:spcPct val="90000"/>
              </a:lnSpc>
            </a:pPr>
            <a:endParaRPr lang="es-ES" altLang="es-AR" dirty="0"/>
          </a:p>
        </p:txBody>
      </p:sp>
    </p:spTree>
    <p:extLst>
      <p:ext uri="{BB962C8B-B14F-4D97-AF65-F5344CB8AC3E}">
        <p14:creationId xmlns:p14="http://schemas.microsoft.com/office/powerpoint/2010/main" val="2481131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92D050"/>
          </a:solidFill>
        </p:spPr>
        <p:txBody>
          <a:bodyPr/>
          <a:lstStyle/>
          <a:p>
            <a:pPr eaLnBrk="1" hangingPunct="1"/>
            <a:r>
              <a:rPr lang="es-MX" altLang="es-AR" dirty="0"/>
              <a:t>Estratificación social</a:t>
            </a:r>
            <a:endParaRPr lang="es-ES" altLang="es-AR" dirty="0"/>
          </a:p>
        </p:txBody>
      </p:sp>
      <p:sp>
        <p:nvSpPr>
          <p:cNvPr id="5123" name="Rectangle 3"/>
          <p:cNvSpPr>
            <a:spLocks noGrp="1" noChangeArrowheads="1"/>
          </p:cNvSpPr>
          <p:nvPr>
            <p:ph type="body" idx="1"/>
          </p:nvPr>
        </p:nvSpPr>
        <p:spPr/>
        <p:txBody>
          <a:bodyPr>
            <a:normAutofit fontScale="92500" lnSpcReduction="10000"/>
          </a:bodyPr>
          <a:lstStyle/>
          <a:p>
            <a:pPr>
              <a:lnSpc>
                <a:spcPct val="90000"/>
              </a:lnSpc>
            </a:pPr>
            <a:r>
              <a:rPr lang="es-AR" dirty="0"/>
              <a:t>Proceso mediante el cual los individuos, las familias o los grupos sociales son jerarquizados en una escala, unos en los escalones superiores y otros en los inferiores. </a:t>
            </a:r>
          </a:p>
          <a:p>
            <a:pPr>
              <a:lnSpc>
                <a:spcPct val="90000"/>
              </a:lnSpc>
            </a:pPr>
            <a:r>
              <a:rPr lang="es-AR" dirty="0"/>
              <a:t>Criterios de estratificación: el monto del ingreso, el origen del ingreso, la riqueza, la educación, el prestigio de la ocupación, el área residencial, la raza o etnia.</a:t>
            </a:r>
          </a:p>
          <a:p>
            <a:pPr>
              <a:lnSpc>
                <a:spcPct val="90000"/>
              </a:lnSpc>
            </a:pPr>
            <a:r>
              <a:rPr lang="es-AR" dirty="0"/>
              <a:t>Se definen categorías sociales más o menos homogéneas llamadas capas o estratos o clases (confusión con clases sociales).</a:t>
            </a:r>
          </a:p>
        </p:txBody>
      </p:sp>
    </p:spTree>
    <p:extLst>
      <p:ext uri="{BB962C8B-B14F-4D97-AF65-F5344CB8AC3E}">
        <p14:creationId xmlns:p14="http://schemas.microsoft.com/office/powerpoint/2010/main" val="2497356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lstStyle/>
          <a:p>
            <a:r>
              <a:rPr lang="es-AR" dirty="0"/>
              <a:t>Movilidad social</a:t>
            </a:r>
          </a:p>
        </p:txBody>
      </p:sp>
      <p:sp>
        <p:nvSpPr>
          <p:cNvPr id="3" name="2 Marcador de contenido"/>
          <p:cNvSpPr>
            <a:spLocks noGrp="1"/>
          </p:cNvSpPr>
          <p:nvPr>
            <p:ph idx="1"/>
          </p:nvPr>
        </p:nvSpPr>
        <p:spPr>
          <a:xfrm>
            <a:off x="457200" y="1052737"/>
            <a:ext cx="8507288" cy="1944215"/>
          </a:xfrm>
        </p:spPr>
        <p:txBody>
          <a:bodyPr>
            <a:normAutofit fontScale="77500" lnSpcReduction="20000"/>
          </a:bodyPr>
          <a:lstStyle/>
          <a:p>
            <a:r>
              <a:rPr lang="es-AR" sz="2600" dirty="0"/>
              <a:t>Se refiere a la traslación de los individuos y los grupos desde unas posiciones sociales a otras dentro de la estratificación de la comunidad</a:t>
            </a:r>
          </a:p>
          <a:p>
            <a:r>
              <a:rPr lang="es-AR" sz="2600" dirty="0"/>
              <a:t>Implica el un movimiento significativo en la posición económica, social y política de un individuo o de un estrato. </a:t>
            </a:r>
          </a:p>
          <a:p>
            <a:r>
              <a:rPr lang="es-AR" sz="2600" dirty="0"/>
              <a:t>Movilidad vertical (ascendente o descendente), distinta de la movilidad horizontal y geográfica. </a:t>
            </a:r>
            <a:endParaRPr lang="es-A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140968"/>
            <a:ext cx="5256584" cy="351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167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147248" cy="922114"/>
          </a:xfrm>
          <a:solidFill>
            <a:schemeClr val="accent3"/>
          </a:solidFill>
        </p:spPr>
        <p:txBody>
          <a:bodyPr/>
          <a:lstStyle/>
          <a:p>
            <a:pPr eaLnBrk="1" hangingPunct="1"/>
            <a:r>
              <a:rPr lang="es-MX" altLang="es-AR" dirty="0"/>
              <a:t>Los Tipos sociales agrarios</a:t>
            </a:r>
            <a:endParaRPr lang="es-ES" altLang="es-AR" dirty="0"/>
          </a:p>
        </p:txBody>
      </p:sp>
      <p:sp>
        <p:nvSpPr>
          <p:cNvPr id="14339" name="Rectangle 4"/>
          <p:cNvSpPr>
            <a:spLocks noChangeArrowheads="1"/>
          </p:cNvSpPr>
          <p:nvPr/>
        </p:nvSpPr>
        <p:spPr bwMode="auto">
          <a:xfrm>
            <a:off x="2689225" y="1382713"/>
            <a:ext cx="3762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s-ES" altLang="es-AR" sz="1200">
                <a:cs typeface="Times New Roman" pitchFamily="18" charset="0"/>
              </a:rPr>
              <a:t>TIPOS</a:t>
            </a:r>
            <a:r>
              <a:rPr lang="es-ES" altLang="es-AR" sz="800">
                <a:cs typeface="Times New Roman" pitchFamily="18" charset="0"/>
              </a:rPr>
              <a:t> </a:t>
            </a:r>
            <a:r>
              <a:rPr lang="es-ES" altLang="es-AR" sz="1200">
                <a:cs typeface="Times New Roman" pitchFamily="18" charset="0"/>
              </a:rPr>
              <a:t>SOCIALES AGRARIOS DE PRODUCTORES</a:t>
            </a:r>
            <a:endParaRPr lang="es-ES" altLang="es-AR" sz="1200"/>
          </a:p>
        </p:txBody>
      </p:sp>
      <p:graphicFrame>
        <p:nvGraphicFramePr>
          <p:cNvPr id="14605" name="Group 269"/>
          <p:cNvGraphicFramePr>
            <a:graphicFrameLocks noGrp="1"/>
          </p:cNvGraphicFramePr>
          <p:nvPr/>
        </p:nvGraphicFramePr>
        <p:xfrm>
          <a:off x="395288" y="1700213"/>
          <a:ext cx="8497887" cy="4446604"/>
        </p:xfrm>
        <a:graphic>
          <a:graphicData uri="http://schemas.openxmlformats.org/drawingml/2006/table">
            <a:tbl>
              <a:tblPr/>
              <a:tblGrid>
                <a:gridCol w="811212">
                  <a:extLst>
                    <a:ext uri="{9D8B030D-6E8A-4147-A177-3AD203B41FA5}">
                      <a16:colId xmlns:a16="http://schemas.microsoft.com/office/drawing/2014/main" val="20000"/>
                    </a:ext>
                  </a:extLst>
                </a:gridCol>
                <a:gridCol w="869950">
                  <a:extLst>
                    <a:ext uri="{9D8B030D-6E8A-4147-A177-3AD203B41FA5}">
                      <a16:colId xmlns:a16="http://schemas.microsoft.com/office/drawing/2014/main" val="20001"/>
                    </a:ext>
                  </a:extLst>
                </a:gridCol>
                <a:gridCol w="869950">
                  <a:extLst>
                    <a:ext uri="{9D8B030D-6E8A-4147-A177-3AD203B41FA5}">
                      <a16:colId xmlns:a16="http://schemas.microsoft.com/office/drawing/2014/main" val="20002"/>
                    </a:ext>
                  </a:extLst>
                </a:gridCol>
                <a:gridCol w="727075">
                  <a:extLst>
                    <a:ext uri="{9D8B030D-6E8A-4147-A177-3AD203B41FA5}">
                      <a16:colId xmlns:a16="http://schemas.microsoft.com/office/drawing/2014/main" val="20003"/>
                    </a:ext>
                  </a:extLst>
                </a:gridCol>
                <a:gridCol w="869950">
                  <a:extLst>
                    <a:ext uri="{9D8B030D-6E8A-4147-A177-3AD203B41FA5}">
                      <a16:colId xmlns:a16="http://schemas.microsoft.com/office/drawing/2014/main" val="20004"/>
                    </a:ext>
                  </a:extLst>
                </a:gridCol>
                <a:gridCol w="869950">
                  <a:extLst>
                    <a:ext uri="{9D8B030D-6E8A-4147-A177-3AD203B41FA5}">
                      <a16:colId xmlns:a16="http://schemas.microsoft.com/office/drawing/2014/main" val="20005"/>
                    </a:ext>
                  </a:extLst>
                </a:gridCol>
                <a:gridCol w="579438">
                  <a:extLst>
                    <a:ext uri="{9D8B030D-6E8A-4147-A177-3AD203B41FA5}">
                      <a16:colId xmlns:a16="http://schemas.microsoft.com/office/drawing/2014/main" val="20006"/>
                    </a:ext>
                  </a:extLst>
                </a:gridCol>
                <a:gridCol w="1160462">
                  <a:extLst>
                    <a:ext uri="{9D8B030D-6E8A-4147-A177-3AD203B41FA5}">
                      <a16:colId xmlns:a16="http://schemas.microsoft.com/office/drawing/2014/main" val="20007"/>
                    </a:ext>
                  </a:extLst>
                </a:gridCol>
                <a:gridCol w="869950">
                  <a:extLst>
                    <a:ext uri="{9D8B030D-6E8A-4147-A177-3AD203B41FA5}">
                      <a16:colId xmlns:a16="http://schemas.microsoft.com/office/drawing/2014/main" val="20008"/>
                    </a:ext>
                  </a:extLst>
                </a:gridCol>
                <a:gridCol w="869950">
                  <a:extLst>
                    <a:ext uri="{9D8B030D-6E8A-4147-A177-3AD203B41FA5}">
                      <a16:colId xmlns:a16="http://schemas.microsoft.com/office/drawing/2014/main" val="20009"/>
                    </a:ext>
                  </a:extLst>
                </a:gridCol>
              </a:tblGrid>
              <a:tr h="8229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Tipo Social</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Disponib</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De tierra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Disponibilid de Capital</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Disponibilid de M. de 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Organización del trabajo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Racionalidad económica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Poder de negociac</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Resultados económicos</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Nivel de vida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Nivel de empleo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98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Campesino o Minifundista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Insuficiente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Escaso en términos absolutos</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Excedente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familiar</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|Maximizar el I global </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Nulo o escaso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Sin beneficio. Ingresos similar al salario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Carencia Básicas</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Subempleo encubierto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23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Familiar Capitalizado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Insuficiente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Suficiente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Escaso en términos relativos a las empresas</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Adecuada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Familiar complementada con asalariada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Maximizar I Global</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Escaso o suficiente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Beneficos menores al B Medio de las Empresas</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Adecuado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Tendencia al pleno empleo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2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Empresario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Suficiente o mas que suficiente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Adecuada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Adecuada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Extrafamiliar: Asalariada</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Maximizar el beneficio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Suficiente</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Beneficio medio maximo posible para la actividad</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Adecuado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a:ln>
                            <a:noFill/>
                          </a:ln>
                          <a:solidFill>
                            <a:schemeClr val="tx1"/>
                          </a:solidFill>
                          <a:effectLst/>
                          <a:latin typeface="Times New Roman" pitchFamily="18" charset="0"/>
                          <a:cs typeface="Times New Roman" pitchFamily="18" charset="0"/>
                        </a:rPr>
                        <a:t>Pleno empleo</a:t>
                      </a:r>
                      <a:endParaRPr kumimoji="0" lang="es-ES" sz="1200" b="0" i="0" u="none" strike="noStrike" cap="none" normalizeH="0" baseline="0">
                        <a:ln>
                          <a:noFill/>
                        </a:ln>
                        <a:solidFill>
                          <a:schemeClr val="tx1"/>
                        </a:solidFill>
                        <a:effectLst/>
                        <a:latin typeface="Arial"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32027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a:solidFill>
            <a:schemeClr val="accent3"/>
          </a:solidFill>
        </p:spPr>
        <p:txBody>
          <a:bodyPr/>
          <a:lstStyle/>
          <a:p>
            <a:pPr eaLnBrk="1" hangingPunct="1"/>
            <a:r>
              <a:rPr lang="es-MX" altLang="es-AR" dirty="0"/>
              <a:t>Clases sociales</a:t>
            </a:r>
            <a:endParaRPr lang="es-ES" alt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8146"/>
            <a:ext cx="8704290" cy="283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65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62" y="0"/>
            <a:ext cx="9130145" cy="6832688"/>
          </a:xfrm>
          <a:prstGeom prst="rect">
            <a:avLst/>
          </a:prstGeom>
        </p:spPr>
      </p:pic>
      <p:sp>
        <p:nvSpPr>
          <p:cNvPr id="6" name="Rectángulo redondeado 5"/>
          <p:cNvSpPr/>
          <p:nvPr/>
        </p:nvSpPr>
        <p:spPr>
          <a:xfrm>
            <a:off x="94762" y="0"/>
            <a:ext cx="5292080" cy="883408"/>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dirty="0">
                <a:solidFill>
                  <a:schemeClr val="tx1"/>
                </a:solidFill>
              </a:rPr>
              <a:t>Unidad I Sujetos Sociales Agrarios </a:t>
            </a:r>
          </a:p>
        </p:txBody>
      </p:sp>
      <p:sp>
        <p:nvSpPr>
          <p:cNvPr id="7" name="Elipse 6"/>
          <p:cNvSpPr/>
          <p:nvPr/>
        </p:nvSpPr>
        <p:spPr>
          <a:xfrm>
            <a:off x="6444208" y="3068960"/>
            <a:ext cx="43204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lipse 7"/>
          <p:cNvSpPr/>
          <p:nvPr/>
        </p:nvSpPr>
        <p:spPr>
          <a:xfrm>
            <a:off x="4860032" y="3886961"/>
            <a:ext cx="4364875" cy="213432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es-MX" altLang="en-US" dirty="0"/>
              <a:t>Que los/as estudiantes  reconozcan las principales características de los sujetos sociales que intervienen en la producción agraria. </a:t>
            </a:r>
          </a:p>
        </p:txBody>
      </p:sp>
      <p:sp>
        <p:nvSpPr>
          <p:cNvPr id="9" name="CuadroTexto 8"/>
          <p:cNvSpPr txBox="1"/>
          <p:nvPr/>
        </p:nvSpPr>
        <p:spPr>
          <a:xfrm>
            <a:off x="6444208" y="4005064"/>
            <a:ext cx="1152128" cy="369332"/>
          </a:xfrm>
          <a:prstGeom prst="rect">
            <a:avLst/>
          </a:prstGeom>
          <a:noFill/>
        </p:spPr>
        <p:txBody>
          <a:bodyPr wrap="square" rtlCol="0">
            <a:spAutoFit/>
          </a:bodyPr>
          <a:lstStyle/>
          <a:p>
            <a:r>
              <a:rPr lang="es-AR" dirty="0"/>
              <a:t>Objetivos </a:t>
            </a:r>
          </a:p>
        </p:txBody>
      </p:sp>
    </p:spTree>
    <p:extLst>
      <p:ext uri="{BB962C8B-B14F-4D97-AF65-F5344CB8AC3E}">
        <p14:creationId xmlns:p14="http://schemas.microsoft.com/office/powerpoint/2010/main" val="3583205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accent3"/>
          </a:solidFill>
        </p:spPr>
        <p:txBody>
          <a:bodyPr/>
          <a:lstStyle/>
          <a:p>
            <a:pPr eaLnBrk="1" hangingPunct="1"/>
            <a:r>
              <a:rPr lang="es-MX" altLang="es-AR" dirty="0"/>
              <a:t>Clases sociales</a:t>
            </a:r>
            <a:endParaRPr lang="es-ES" altLang="es-AR" dirty="0"/>
          </a:p>
        </p:txBody>
      </p:sp>
      <p:sp>
        <p:nvSpPr>
          <p:cNvPr id="6147" name="Rectangle 3"/>
          <p:cNvSpPr>
            <a:spLocks noGrp="1" noChangeArrowheads="1"/>
          </p:cNvSpPr>
          <p:nvPr>
            <p:ph type="body" idx="1"/>
          </p:nvPr>
        </p:nvSpPr>
        <p:spPr>
          <a:solidFill>
            <a:schemeClr val="accent3">
              <a:lumMod val="60000"/>
              <a:lumOff val="40000"/>
            </a:schemeClr>
          </a:solidFill>
        </p:spPr>
        <p:txBody>
          <a:bodyPr/>
          <a:lstStyle/>
          <a:p>
            <a:pPr algn="just" eaLnBrk="1" hangingPunct="1">
              <a:lnSpc>
                <a:spcPct val="90000"/>
              </a:lnSpc>
            </a:pPr>
            <a:r>
              <a:rPr lang="es-MX" altLang="es-AR" dirty="0"/>
              <a:t>Las clases son grandes grupos de hombres que se diferencian entre si por el lugar que ocupan en el sistema de producción social históricamente determinado, por las relaciones en que se encuentran respecto a los medios de producción, por el papel que desempeñan en la organización social del trabajo y consiguientemente por el modo y la proporción en que perciben la parte de riqueza de que disponen. Lenin</a:t>
            </a:r>
          </a:p>
          <a:p>
            <a:pPr algn="just" eaLnBrk="1" hangingPunct="1">
              <a:lnSpc>
                <a:spcPct val="90000"/>
              </a:lnSpc>
            </a:pPr>
            <a:endParaRPr lang="es-ES" altLang="es-AR" dirty="0"/>
          </a:p>
        </p:txBody>
      </p:sp>
    </p:spTree>
    <p:extLst>
      <p:ext uri="{BB962C8B-B14F-4D97-AF65-F5344CB8AC3E}">
        <p14:creationId xmlns:p14="http://schemas.microsoft.com/office/powerpoint/2010/main" val="36683507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solidFill>
            <a:schemeClr val="accent3"/>
          </a:solidFill>
        </p:spPr>
        <p:txBody>
          <a:bodyPr>
            <a:normAutofit/>
          </a:bodyPr>
          <a:lstStyle/>
          <a:p>
            <a:pPr eaLnBrk="1" hangingPunct="1"/>
            <a:r>
              <a:rPr lang="es-MX" altLang="es-AR" dirty="0"/>
              <a:t>Clases sociales</a:t>
            </a:r>
            <a:endParaRPr lang="es-ES" altLang="es-AR" dirty="0"/>
          </a:p>
        </p:txBody>
      </p:sp>
      <p:sp>
        <p:nvSpPr>
          <p:cNvPr id="3" name="2 Marcador de contenido"/>
          <p:cNvSpPr>
            <a:spLocks noGrp="1"/>
          </p:cNvSpPr>
          <p:nvPr>
            <p:ph idx="4294967295"/>
          </p:nvPr>
        </p:nvSpPr>
        <p:spPr>
          <a:xfrm>
            <a:off x="0" y="908050"/>
            <a:ext cx="9144000" cy="5949950"/>
          </a:xfrm>
          <a:solidFill>
            <a:schemeClr val="accent3">
              <a:lumMod val="40000"/>
              <a:lumOff val="60000"/>
            </a:schemeClr>
          </a:solidFill>
        </p:spPr>
        <p:txBody>
          <a:bodyPr>
            <a:normAutofit fontScale="85000" lnSpcReduction="20000"/>
          </a:bodyPr>
          <a:lstStyle/>
          <a:p>
            <a:endParaRPr lang="es-AR" dirty="0"/>
          </a:p>
          <a:p>
            <a:pPr marL="0" indent="0">
              <a:buNone/>
            </a:pPr>
            <a:r>
              <a:rPr lang="es-AR" dirty="0"/>
              <a:t>Marx habla de proletariado, de pequeña burguesía, de aristocracia financiera</a:t>
            </a:r>
          </a:p>
          <a:p>
            <a:pPr marL="0" indent="0">
              <a:buNone/>
            </a:pPr>
            <a:endParaRPr lang="es-AR" dirty="0"/>
          </a:p>
          <a:p>
            <a:pPr marL="0" indent="0">
              <a:buNone/>
            </a:pPr>
            <a:r>
              <a:rPr lang="es-AR" dirty="0"/>
              <a:t>Ejemplos de Clases Sociales Rurales  en Anta:</a:t>
            </a:r>
          </a:p>
          <a:p>
            <a:endParaRPr lang="es-AR" dirty="0"/>
          </a:p>
          <a:p>
            <a:pPr marL="0" indent="0">
              <a:buNone/>
            </a:pPr>
            <a:r>
              <a:rPr lang="es-AR" dirty="0"/>
              <a:t>Productores de Soja                    Burguesía</a:t>
            </a:r>
          </a:p>
          <a:p>
            <a:pPr marL="0" indent="0">
              <a:buNone/>
            </a:pPr>
            <a:endParaRPr lang="es-AR" dirty="0"/>
          </a:p>
          <a:p>
            <a:pPr marL="0" indent="0">
              <a:buNone/>
            </a:pPr>
            <a:r>
              <a:rPr lang="es-AR" dirty="0"/>
              <a:t>Trabajadores Rurales                     Proletariado </a:t>
            </a:r>
          </a:p>
          <a:p>
            <a:pPr marL="0" indent="0">
              <a:buNone/>
            </a:pPr>
            <a:endParaRPr lang="es-AR" dirty="0"/>
          </a:p>
          <a:p>
            <a:pPr marL="0" indent="0">
              <a:buNone/>
            </a:pPr>
            <a:endParaRPr lang="es-AR" dirty="0"/>
          </a:p>
          <a:p>
            <a:pPr marL="0" indent="0">
              <a:buNone/>
            </a:pPr>
            <a:r>
              <a:rPr lang="es-AR" dirty="0"/>
              <a:t> Campesinos o Pequeños Productores : NO Son una clase Social .Tienen algunas características de la burguesía pero al mismo tiempo son su propia fuerza de Trabajo, es decir son también proletarios </a:t>
            </a:r>
          </a:p>
        </p:txBody>
      </p:sp>
      <p:sp>
        <p:nvSpPr>
          <p:cNvPr id="13" name="Flecha derecha 12"/>
          <p:cNvSpPr/>
          <p:nvPr/>
        </p:nvSpPr>
        <p:spPr>
          <a:xfrm>
            <a:off x="3131840" y="3272584"/>
            <a:ext cx="1224136" cy="407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Flecha derecha 14"/>
          <p:cNvSpPr/>
          <p:nvPr/>
        </p:nvSpPr>
        <p:spPr>
          <a:xfrm flipV="1">
            <a:off x="3203848" y="4177075"/>
            <a:ext cx="1152128" cy="411413"/>
          </a:xfrm>
          <a:prstGeom prst="rightArrow">
            <a:avLst>
              <a:gd name="adj1" fmla="val 50000"/>
              <a:gd name="adj2" fmla="val 563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12270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0364" y="1700808"/>
            <a:ext cx="8502116" cy="4968552"/>
          </a:xfrm>
          <a:solidFill>
            <a:schemeClr val="accent3">
              <a:lumMod val="60000"/>
              <a:lumOff val="40000"/>
            </a:schemeClr>
          </a:solidFill>
        </p:spPr>
        <p:txBody>
          <a:bodyPr>
            <a:normAutofit fontScale="85000" lnSpcReduction="20000"/>
          </a:bodyPr>
          <a:lstStyle/>
          <a:p>
            <a:pPr>
              <a:buFont typeface="Wingdings" panose="05000000000000000000" pitchFamily="2" charset="2"/>
              <a:buChar char="v"/>
            </a:pPr>
            <a:r>
              <a:rPr lang="es-AR" dirty="0"/>
              <a:t>Estratos: Son categorías estáticas, descriptivas</a:t>
            </a:r>
          </a:p>
          <a:p>
            <a:pPr marL="0" indent="0">
              <a:buNone/>
            </a:pPr>
            <a:endParaRPr lang="es-AR" dirty="0"/>
          </a:p>
          <a:p>
            <a:pPr>
              <a:buFont typeface="Wingdings" panose="05000000000000000000" pitchFamily="2" charset="2"/>
              <a:buChar char="v"/>
            </a:pPr>
            <a:r>
              <a:rPr lang="es-AR" dirty="0"/>
              <a:t>Estratificación papel conservador, pretende validez universal.</a:t>
            </a:r>
          </a:p>
          <a:p>
            <a:pPr>
              <a:buFont typeface="Wingdings" panose="05000000000000000000" pitchFamily="2" charset="2"/>
              <a:buChar char="v"/>
            </a:pPr>
            <a:endParaRPr lang="es-AR" dirty="0"/>
          </a:p>
          <a:p>
            <a:pPr marL="0" indent="0">
              <a:buNone/>
            </a:pPr>
            <a:r>
              <a:rPr lang="es-AR" dirty="0"/>
              <a:t>En tanto que :</a:t>
            </a:r>
          </a:p>
          <a:p>
            <a:r>
              <a:rPr lang="es-AR" dirty="0"/>
              <a:t>Clase social: categorías analíticas, forman parte de la estructura social</a:t>
            </a:r>
          </a:p>
          <a:p>
            <a:r>
              <a:rPr lang="es-AR" dirty="0"/>
              <a:t> Las oposiciones y los conflictos de clases constituyen un fenómeno de orden dinámico</a:t>
            </a:r>
          </a:p>
          <a:p>
            <a:pPr marL="0" indent="0">
              <a:buNone/>
            </a:pPr>
            <a:r>
              <a:rPr lang="es-AR" dirty="0"/>
              <a:t>Desde el concepto de clase Social podemos analizar:</a:t>
            </a:r>
          </a:p>
          <a:p>
            <a:r>
              <a:rPr lang="es-AR" dirty="0"/>
              <a:t>Las fuerzas de producción y las relaciones de producción</a:t>
            </a:r>
          </a:p>
          <a:p>
            <a:endParaRPr lang="es-AR" dirty="0"/>
          </a:p>
          <a:p>
            <a:endParaRPr lang="es-AR" dirty="0"/>
          </a:p>
          <a:p>
            <a:endParaRPr lang="es-AR" dirty="0"/>
          </a:p>
          <a:p>
            <a:pPr marL="0" indent="0">
              <a:buNone/>
            </a:pPr>
            <a:endParaRPr lang="es-AR" dirty="0"/>
          </a:p>
        </p:txBody>
      </p:sp>
      <p:sp>
        <p:nvSpPr>
          <p:cNvPr id="4" name="Rectangle 2"/>
          <p:cNvSpPr>
            <a:spLocks noGrp="1" noChangeArrowheads="1"/>
          </p:cNvSpPr>
          <p:nvPr>
            <p:ph type="title"/>
          </p:nvPr>
        </p:nvSpPr>
        <p:spPr>
          <a:xfrm>
            <a:off x="457200" y="274638"/>
            <a:ext cx="8229600" cy="1143000"/>
          </a:xfrm>
          <a:solidFill>
            <a:schemeClr val="accent3"/>
          </a:solidFill>
        </p:spPr>
        <p:txBody>
          <a:bodyPr/>
          <a:lstStyle/>
          <a:p>
            <a:pPr eaLnBrk="1" hangingPunct="1"/>
            <a:r>
              <a:rPr lang="es-MX" altLang="es-AR" dirty="0"/>
              <a:t>Clases sociales vs Estratificación</a:t>
            </a:r>
            <a:endParaRPr lang="es-ES" altLang="es-AR" dirty="0"/>
          </a:p>
        </p:txBody>
      </p:sp>
    </p:spTree>
    <p:extLst>
      <p:ext uri="{BB962C8B-B14F-4D97-AF65-F5344CB8AC3E}">
        <p14:creationId xmlns:p14="http://schemas.microsoft.com/office/powerpoint/2010/main" val="1843075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23528" y="107318"/>
            <a:ext cx="8229600" cy="1143000"/>
          </a:xfrm>
          <a:solidFill>
            <a:schemeClr val="accent3"/>
          </a:solidFill>
        </p:spPr>
        <p:txBody>
          <a:bodyPr/>
          <a:lstStyle/>
          <a:p>
            <a:r>
              <a:rPr lang="es-AR" dirty="0"/>
              <a:t>Conciencia y Luchas de Clase</a:t>
            </a:r>
          </a:p>
        </p:txBody>
      </p:sp>
      <p:sp>
        <p:nvSpPr>
          <p:cNvPr id="3" name="Marcador de contenido 2"/>
          <p:cNvSpPr>
            <a:spLocks noGrp="1"/>
          </p:cNvSpPr>
          <p:nvPr>
            <p:ph idx="1"/>
          </p:nvPr>
        </p:nvSpPr>
        <p:spPr>
          <a:xfrm>
            <a:off x="457199" y="1417638"/>
            <a:ext cx="8229601" cy="5348997"/>
          </a:xfrm>
          <a:solidFill>
            <a:schemeClr val="accent3">
              <a:lumMod val="60000"/>
              <a:lumOff val="40000"/>
            </a:schemeClr>
          </a:solidFill>
        </p:spPr>
        <p:txBody>
          <a:bodyPr/>
          <a:lstStyle/>
          <a:p>
            <a:pPr marL="0" indent="0">
              <a:buNone/>
            </a:pPr>
            <a:r>
              <a:rPr lang="es-AR" dirty="0"/>
              <a:t>Conciencia de clase:</a:t>
            </a:r>
          </a:p>
        </p:txBody>
      </p:sp>
      <p:sp>
        <p:nvSpPr>
          <p:cNvPr id="4" name="Rectángulo 3"/>
          <p:cNvSpPr/>
          <p:nvPr/>
        </p:nvSpPr>
        <p:spPr>
          <a:xfrm>
            <a:off x="457200" y="2276872"/>
            <a:ext cx="8268789" cy="8279190"/>
          </a:xfrm>
          <a:prstGeom prst="rect">
            <a:avLst/>
          </a:prstGeom>
        </p:spPr>
        <p:txBody>
          <a:bodyPr wrap="square">
            <a:spAutoFit/>
          </a:bodyPr>
          <a:lstStyle/>
          <a:p>
            <a:pPr marL="457200" indent="-457200">
              <a:buFont typeface="Wingdings" panose="05000000000000000000" pitchFamily="2" charset="2"/>
              <a:buChar char="v"/>
            </a:pPr>
            <a:r>
              <a:rPr lang="es-AR" sz="2800" dirty="0"/>
              <a:t>Permite el paso de la clase “en sí”, agrupamiento con intereses objetivos “latentes”, a la clase “para sí”, grupo de poder que tiende a organizarse para el conflicto o la lucha política y cuyos intereses han llegado a ser por lo tanto “manifiestos”.</a:t>
            </a:r>
          </a:p>
          <a:p>
            <a:pPr marL="457200" indent="-457200">
              <a:buFont typeface="Wingdings" panose="05000000000000000000" pitchFamily="2" charset="2"/>
              <a:buChar char="v"/>
            </a:pPr>
            <a:r>
              <a:rPr lang="es-AR" sz="2800" dirty="0"/>
              <a:t>Marx y Engels han podido decir que la historia de la humanidad ha sido la historia de las luchas de clases.</a:t>
            </a:r>
          </a:p>
          <a:p>
            <a:pPr marL="457200" indent="-457200">
              <a:buFont typeface="Wingdings" panose="05000000000000000000" pitchFamily="2" charset="2"/>
              <a:buChar char="v"/>
            </a:pPr>
            <a:r>
              <a:rPr lang="es-AR" sz="2800" dirty="0"/>
              <a:t>Las clases sociales en oposición son al mismo tiempo clases complementarias y antagónicas</a:t>
            </a:r>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a:p>
            <a:pPr marL="285750" indent="-285750">
              <a:buFont typeface="Wingdings" panose="05000000000000000000" pitchFamily="2" charset="2"/>
              <a:buChar char="v"/>
            </a:pPr>
            <a:endParaRPr lang="es-AR" dirty="0"/>
          </a:p>
        </p:txBody>
      </p:sp>
    </p:spTree>
    <p:extLst>
      <p:ext uri="{BB962C8B-B14F-4D97-AF65-F5344CB8AC3E}">
        <p14:creationId xmlns:p14="http://schemas.microsoft.com/office/powerpoint/2010/main" val="157236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3999" cy="1412776"/>
          </a:xfrm>
          <a:solidFill>
            <a:schemeClr val="accent3">
              <a:lumMod val="60000"/>
              <a:lumOff val="40000"/>
            </a:schemeClr>
          </a:solidFill>
        </p:spPr>
        <p:txBody>
          <a:bodyPr/>
          <a:lstStyle/>
          <a:p>
            <a:pPr eaLnBrk="1" hangingPunct="1"/>
            <a:r>
              <a:rPr lang="es-ES" altLang="es-AR" dirty="0"/>
              <a:t>OBJETIVOS</a:t>
            </a:r>
          </a:p>
        </p:txBody>
      </p:sp>
      <p:sp>
        <p:nvSpPr>
          <p:cNvPr id="4" name="3 CuadroTexto"/>
          <p:cNvSpPr txBox="1"/>
          <p:nvPr/>
        </p:nvSpPr>
        <p:spPr>
          <a:xfrm>
            <a:off x="395536" y="1628800"/>
            <a:ext cx="8478688" cy="3416320"/>
          </a:xfrm>
          <a:prstGeom prst="rect">
            <a:avLst/>
          </a:prstGeom>
          <a:solidFill>
            <a:schemeClr val="accent3">
              <a:lumMod val="20000"/>
              <a:lumOff val="80000"/>
            </a:schemeClr>
          </a:solid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prstClr val="black"/>
                </a:solidFill>
                <a:latin typeface="Arial" panose="020B0604020202020204" pitchFamily="34" charset="0"/>
                <a:cs typeface="Arial" panose="020B0604020202020204" pitchFamily="34" charset="0"/>
              </a:rPr>
              <a:t>R</a:t>
            </a:r>
            <a:r>
              <a:rPr lang="es-ES" sz="2400" noProof="0" dirty="0" err="1">
                <a:solidFill>
                  <a:prstClr val="black"/>
                </a:solidFill>
                <a:latin typeface="Arial" panose="020B0604020202020204" pitchFamily="34" charset="0"/>
                <a:cs typeface="Arial" panose="020B0604020202020204" pitchFamily="34" charset="0"/>
              </a:rPr>
              <a:t>econocer</a:t>
            </a:r>
            <a:r>
              <a:rPr lang="es-ES" sz="2400" noProof="0" dirty="0">
                <a:solidFill>
                  <a:prstClr val="black"/>
                </a:solidFill>
                <a:latin typeface="Arial" panose="020B0604020202020204" pitchFamily="34" charset="0"/>
                <a:cs typeface="Arial" panose="020B0604020202020204" pitchFamily="34" charset="0"/>
              </a:rPr>
              <a:t> la heterogeneidad </a:t>
            </a:r>
            <a:r>
              <a:rPr lang="es-ES" sz="2400" noProof="0" dirty="0" err="1">
                <a:solidFill>
                  <a:prstClr val="black"/>
                </a:solidFill>
                <a:latin typeface="Arial" panose="020B0604020202020204" pitchFamily="34" charset="0"/>
                <a:cs typeface="Arial" panose="020B0604020202020204" pitchFamily="34" charset="0"/>
              </a:rPr>
              <a:t>socioproductiva</a:t>
            </a:r>
            <a:r>
              <a:rPr lang="es-ES" sz="2400" noProof="0" dirty="0">
                <a:solidFill>
                  <a:prstClr val="black"/>
                </a:solidFill>
                <a:latin typeface="Arial" panose="020B0604020202020204" pitchFamily="34" charset="0"/>
                <a:cs typeface="Arial" panose="020B0604020202020204" pitchFamily="34" charset="0"/>
              </a:rPr>
              <a:t> de la realidad agropecuaria</a:t>
            </a:r>
          </a:p>
          <a:p>
            <a:pPr marR="0" lvl="0" algn="l" defTabSz="914400" rtl="0" eaLnBrk="1" fontAlgn="auto" latinLnBrk="0" hangingPunct="1">
              <a:lnSpc>
                <a:spcPct val="100000"/>
              </a:lnSpc>
              <a:spcBef>
                <a:spcPts val="0"/>
              </a:spcBef>
              <a:spcAft>
                <a:spcPts val="0"/>
              </a:spcAft>
              <a:buClrTx/>
              <a:buSzTx/>
              <a:tabLst/>
              <a:defRPr/>
            </a:pPr>
            <a:endParaRPr lang="es-ES" sz="2400" noProof="0"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prstClr val="black"/>
                </a:solidFill>
                <a:latin typeface="Arial" panose="020B0604020202020204" pitchFamily="34" charset="0"/>
                <a:cs typeface="Arial" panose="020B0604020202020204" pitchFamily="34" charset="0"/>
              </a:rPr>
              <a:t>C</a:t>
            </a:r>
            <a:r>
              <a:rPr kumimoji="0" lang="es-ES" sz="2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onocer</a:t>
            </a:r>
            <a:r>
              <a:rPr kumimoji="0" lang="es-ES" sz="2400" b="0" i="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rPr>
              <a:t> las distintas perspectivas en el análisis de los sujetos sociales agrarios</a:t>
            </a:r>
          </a:p>
          <a:p>
            <a:pPr marR="0" lvl="0" algn="l" defTabSz="914400" rtl="0" eaLnBrk="1" fontAlgn="auto" latinLnBrk="0" hangingPunct="1">
              <a:lnSpc>
                <a:spcPct val="100000"/>
              </a:lnSpc>
              <a:spcBef>
                <a:spcPts val="0"/>
              </a:spcBef>
              <a:spcAft>
                <a:spcPts val="0"/>
              </a:spcAft>
              <a:buClrTx/>
              <a:buSzTx/>
              <a:tabLst/>
              <a:defRPr/>
            </a:pPr>
            <a:endParaRPr kumimoji="0" lang="es-ES" sz="2400" b="0" i="0" u="none" strike="noStrike" kern="1200" cap="none" spc="0" normalizeH="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prstClr val="black"/>
                </a:solidFill>
                <a:latin typeface="Arial" panose="020B0604020202020204" pitchFamily="34" charset="0"/>
                <a:cs typeface="Arial" panose="020B0604020202020204" pitchFamily="34" charset="0"/>
              </a:rPr>
              <a:t>E</a:t>
            </a:r>
            <a:r>
              <a:rPr lang="es-ES" sz="2400" noProof="0" dirty="0" err="1">
                <a:solidFill>
                  <a:prstClr val="black"/>
                </a:solidFill>
                <a:latin typeface="Arial" panose="020B0604020202020204" pitchFamily="34" charset="0"/>
                <a:cs typeface="Arial" panose="020B0604020202020204" pitchFamily="34" charset="0"/>
              </a:rPr>
              <a:t>stablecer</a:t>
            </a:r>
            <a:r>
              <a:rPr lang="es-ES" sz="2400" noProof="0" dirty="0">
                <a:solidFill>
                  <a:prstClr val="black"/>
                </a:solidFill>
                <a:latin typeface="Arial" panose="020B0604020202020204" pitchFamily="34" charset="0"/>
                <a:cs typeface="Arial" panose="020B0604020202020204" pitchFamily="34" charset="0"/>
              </a:rPr>
              <a:t> relaciones entre contexto y estructura del sistema social agrario</a:t>
            </a:r>
          </a:p>
          <a:p>
            <a:pPr marR="0" lvl="0" algn="l" defTabSz="914400" rtl="0" eaLnBrk="1" fontAlgn="auto" latinLnBrk="0" hangingPunct="1">
              <a:lnSpc>
                <a:spcPct val="100000"/>
              </a:lnSpc>
              <a:spcBef>
                <a:spcPts val="0"/>
              </a:spcBef>
              <a:spcAft>
                <a:spcPts val="0"/>
              </a:spcAft>
              <a:buClrTx/>
              <a:buSzTx/>
              <a:tabLst/>
              <a:defRPr/>
            </a:pPr>
            <a:endParaRPr lang="es-ES" sz="2400" noProof="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0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66244" y="25797"/>
            <a:ext cx="3181621" cy="936104"/>
          </a:xfrm>
        </p:spPr>
        <p:txBody>
          <a:bodyPr>
            <a:normAutofit/>
          </a:bodyPr>
          <a:lstStyle/>
          <a:p>
            <a:r>
              <a:rPr lang="es-AR" sz="4000" dirty="0"/>
              <a:t>CONTENIDOS</a:t>
            </a:r>
          </a:p>
        </p:txBody>
      </p:sp>
      <p:sp>
        <p:nvSpPr>
          <p:cNvPr id="4" name="Marcador de texto 3"/>
          <p:cNvSpPr>
            <a:spLocks noGrp="1"/>
          </p:cNvSpPr>
          <p:nvPr>
            <p:ph type="body" sz="half" idx="2"/>
          </p:nvPr>
        </p:nvSpPr>
        <p:spPr>
          <a:xfrm>
            <a:off x="46946" y="961901"/>
            <a:ext cx="5206021" cy="2971154"/>
          </a:xfrm>
          <a:solidFill>
            <a:schemeClr val="bg2">
              <a:lumMod val="50000"/>
            </a:schemeClr>
          </a:solidFill>
        </p:spPr>
        <p:txBody>
          <a:bodyPr>
            <a:normAutofit/>
          </a:bodyPr>
          <a:lstStyle/>
          <a:p>
            <a:r>
              <a:rPr lang="es-MX" altLang="es-AR" sz="2000" dirty="0">
                <a:effectLst>
                  <a:outerShdw blurRad="38100" dist="38100" dir="2700000" algn="tl">
                    <a:srgbClr val="000000">
                      <a:alpha val="43137"/>
                    </a:srgbClr>
                  </a:outerShdw>
                </a:effectLst>
              </a:rPr>
              <a:t>Población rural. Clases Sociales. </a:t>
            </a:r>
            <a:r>
              <a:rPr lang="es-ES" sz="2000" dirty="0">
                <a:effectLst>
                  <a:outerShdw blurRad="38100" dist="38100" dir="2700000" algn="tl">
                    <a:srgbClr val="000000">
                      <a:alpha val="43137"/>
                    </a:srgbClr>
                  </a:outerShdw>
                </a:effectLst>
              </a:rPr>
              <a:t>Las clases sociales rurales. Estratificación. Las tipologías de productores. Los estudios antropológicos y sociológicos sobre el sujeto social agrario. La nueva ruralidad.</a:t>
            </a:r>
            <a:endParaRPr lang="es-AR" sz="2000" dirty="0">
              <a:effectLst>
                <a:outerShdw blurRad="38100" dist="38100" dir="2700000" algn="tl">
                  <a:srgbClr val="000000">
                    <a:alpha val="43137"/>
                  </a:srgbClr>
                </a:outerShdw>
              </a:effectLst>
            </a:endParaRPr>
          </a:p>
          <a:p>
            <a:r>
              <a:rPr lang="es-ES" sz="2000" dirty="0">
                <a:effectLst>
                  <a:outerShdw blurRad="38100" dist="38100" dir="2700000" algn="tl">
                    <a:srgbClr val="000000">
                      <a:alpha val="43137"/>
                    </a:srgbClr>
                  </a:outerShdw>
                </a:effectLst>
              </a:rPr>
              <a:t>El escenario productivo agrario en el ámbito nacional y regional. La información censal. La problemática socio productiva de los distintos actores sociales. Los pueblos originarios.</a:t>
            </a:r>
            <a:endParaRPr lang="es-AR" sz="2000" dirty="0">
              <a:effectLst>
                <a:outerShdw blurRad="38100" dist="38100" dir="2700000" algn="tl">
                  <a:srgbClr val="000000">
                    <a:alpha val="43137"/>
                  </a:srgbClr>
                </a:outerShdw>
              </a:effectLst>
            </a:endParaRPr>
          </a:p>
          <a:p>
            <a:endParaRPr lang="es-AR" dirty="0"/>
          </a:p>
        </p:txBody>
      </p:sp>
      <p:pic>
        <p:nvPicPr>
          <p:cNvPr id="11" name="3 Marcador de contenido" descr="foto 2.jpg"/>
          <p:cNvPicPr>
            <a:picLocks noChangeAspect="1"/>
          </p:cNvPicPr>
          <p:nvPr/>
        </p:nvPicPr>
        <p:blipFill>
          <a:blip r:embed="rId2"/>
          <a:stretch>
            <a:fillRect/>
          </a:stretch>
        </p:blipFill>
        <p:spPr>
          <a:xfrm>
            <a:off x="4544685" y="4297105"/>
            <a:ext cx="4356283" cy="2448000"/>
          </a:xfrm>
          <a:prstGeom prst="rect">
            <a:avLst/>
          </a:prstGeom>
        </p:spPr>
      </p:pic>
      <p:pic>
        <p:nvPicPr>
          <p:cNvPr id="12" name="Imagen 11"/>
          <p:cNvPicPr>
            <a:picLocks noChangeAspect="1"/>
          </p:cNvPicPr>
          <p:nvPr/>
        </p:nvPicPr>
        <p:blipFill>
          <a:blip r:embed="rId3"/>
          <a:stretch>
            <a:fillRect/>
          </a:stretch>
        </p:blipFill>
        <p:spPr>
          <a:xfrm>
            <a:off x="46947" y="4207105"/>
            <a:ext cx="4356391" cy="2628000"/>
          </a:xfrm>
          <a:prstGeom prst="rect">
            <a:avLst/>
          </a:prstGeom>
        </p:spPr>
      </p:pic>
      <p:pic>
        <p:nvPicPr>
          <p:cNvPr id="15" name="Marcador de contenido 1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449053" y="961901"/>
            <a:ext cx="3648001" cy="2736000"/>
          </a:xfrm>
        </p:spPr>
      </p:pic>
    </p:spTree>
    <p:extLst>
      <p:ext uri="{BB962C8B-B14F-4D97-AF65-F5344CB8AC3E}">
        <p14:creationId xmlns:p14="http://schemas.microsoft.com/office/powerpoint/2010/main" val="318199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accent3">
              <a:lumMod val="60000"/>
              <a:lumOff val="40000"/>
            </a:schemeClr>
          </a:solidFill>
        </p:spPr>
        <p:txBody>
          <a:bodyPr/>
          <a:lstStyle/>
          <a:p>
            <a:pPr eaLnBrk="1" hangingPunct="1"/>
            <a:r>
              <a:rPr lang="es-MX" altLang="es-AR" dirty="0"/>
              <a:t>Población Urbana y Rural</a:t>
            </a:r>
            <a:endParaRPr lang="es-ES" altLang="es-AR" dirty="0"/>
          </a:p>
        </p:txBody>
      </p:sp>
      <p:sp>
        <p:nvSpPr>
          <p:cNvPr id="3075" name="Rectangle 3"/>
          <p:cNvSpPr>
            <a:spLocks noGrp="1" noChangeArrowheads="1"/>
          </p:cNvSpPr>
          <p:nvPr>
            <p:ph type="body" idx="1"/>
          </p:nvPr>
        </p:nvSpPr>
        <p:spPr>
          <a:xfrm>
            <a:off x="457200" y="1600200"/>
            <a:ext cx="8229600" cy="4997152"/>
          </a:xfrm>
          <a:solidFill>
            <a:schemeClr val="accent3">
              <a:lumMod val="20000"/>
              <a:lumOff val="80000"/>
            </a:schemeClr>
          </a:solidFill>
        </p:spPr>
        <p:txBody>
          <a:bodyPr>
            <a:normAutofit fontScale="77500" lnSpcReduction="20000"/>
          </a:bodyPr>
          <a:lstStyle/>
          <a:p>
            <a:pPr eaLnBrk="1" hangingPunct="1">
              <a:lnSpc>
                <a:spcPct val="90000"/>
              </a:lnSpc>
            </a:pPr>
            <a:r>
              <a:rPr lang="es-MX" altLang="es-AR" dirty="0"/>
              <a:t>Que es lo rural?</a:t>
            </a:r>
          </a:p>
          <a:p>
            <a:pPr eaLnBrk="1" hangingPunct="1">
              <a:lnSpc>
                <a:spcPct val="90000"/>
              </a:lnSpc>
            </a:pPr>
            <a:r>
              <a:rPr lang="es-MX" altLang="es-AR" dirty="0"/>
              <a:t>Argentina criterio demográfico desde 1914. Hasta 2000 habitantes población rural.</a:t>
            </a:r>
          </a:p>
          <a:p>
            <a:pPr eaLnBrk="1" hangingPunct="1">
              <a:lnSpc>
                <a:spcPct val="90000"/>
              </a:lnSpc>
            </a:pPr>
            <a:r>
              <a:rPr lang="es-MX" altLang="es-AR" dirty="0"/>
              <a:t>Falacia de la dicotomía urbano - rural</a:t>
            </a:r>
          </a:p>
          <a:p>
            <a:pPr eaLnBrk="1" hangingPunct="1">
              <a:lnSpc>
                <a:spcPct val="90000"/>
              </a:lnSpc>
            </a:pPr>
            <a:r>
              <a:rPr lang="es-MX" altLang="es-AR" dirty="0"/>
              <a:t>Lo rural como residual de lo urbano</a:t>
            </a:r>
          </a:p>
          <a:p>
            <a:r>
              <a:rPr lang="es-AR" dirty="0"/>
              <a:t>Lo rural como atrasado, pobre, aislado, de cambios lentos, atado a la naturaleza y a la producción primaria.</a:t>
            </a:r>
          </a:p>
          <a:p>
            <a:r>
              <a:rPr lang="es-AR" dirty="0"/>
              <a:t>Lo urbano como rico, moderno, dinámico, industrial, conectado con el mundo.</a:t>
            </a:r>
          </a:p>
          <a:p>
            <a:r>
              <a:rPr lang="es-MX" altLang="es-AR" dirty="0"/>
              <a:t>De la dicotomía urbano - rural al continuum de situaciones.</a:t>
            </a:r>
          </a:p>
          <a:p>
            <a:pPr eaLnBrk="1" hangingPunct="1">
              <a:lnSpc>
                <a:spcPct val="90000"/>
              </a:lnSpc>
            </a:pPr>
            <a:r>
              <a:rPr lang="es-MX" altLang="es-AR" dirty="0"/>
              <a:t>Mirar lo rural desde lo rural con su diversidad de situaciones.</a:t>
            </a:r>
          </a:p>
          <a:p>
            <a:pPr>
              <a:lnSpc>
                <a:spcPct val="90000"/>
              </a:lnSpc>
            </a:pPr>
            <a:r>
              <a:rPr lang="es-MX" altLang="es-AR" dirty="0"/>
              <a:t>Del análisis netamente económico a una visión territorial con </a:t>
            </a:r>
            <a:r>
              <a:rPr lang="es-AR" dirty="0"/>
              <a:t>dimensiones políticas, sociales, culturales y ambientales.</a:t>
            </a:r>
          </a:p>
          <a:p>
            <a:pPr marL="0" indent="0" eaLnBrk="1" hangingPunct="1">
              <a:lnSpc>
                <a:spcPct val="90000"/>
              </a:lnSpc>
              <a:buNone/>
            </a:pPr>
            <a:endParaRPr lang="es-MX" altLang="es-AR" dirty="0"/>
          </a:p>
        </p:txBody>
      </p:sp>
    </p:spTree>
    <p:extLst>
      <p:ext uri="{BB962C8B-B14F-4D97-AF65-F5344CB8AC3E}">
        <p14:creationId xmlns:p14="http://schemas.microsoft.com/office/powerpoint/2010/main" val="308541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3999" cy="1412776"/>
          </a:xfrm>
          <a:solidFill>
            <a:schemeClr val="accent3">
              <a:lumMod val="60000"/>
              <a:lumOff val="40000"/>
            </a:schemeClr>
          </a:solidFill>
        </p:spPr>
        <p:txBody>
          <a:bodyPr/>
          <a:lstStyle/>
          <a:p>
            <a:pPr eaLnBrk="1" hangingPunct="1"/>
            <a:r>
              <a:rPr lang="es-MX" altLang="es-AR" dirty="0"/>
              <a:t>Lo rural en Argentina</a:t>
            </a:r>
            <a:endParaRPr lang="es-ES" altLang="es-AR" dirty="0"/>
          </a:p>
        </p:txBody>
      </p:sp>
      <p:sp>
        <p:nvSpPr>
          <p:cNvPr id="4" name="3 CuadroTexto"/>
          <p:cNvSpPr txBox="1"/>
          <p:nvPr/>
        </p:nvSpPr>
        <p:spPr>
          <a:xfrm>
            <a:off x="323528" y="1628800"/>
            <a:ext cx="8550696" cy="4062651"/>
          </a:xfrm>
          <a:prstGeom prst="rect">
            <a:avLst/>
          </a:prstGeom>
          <a:solidFill>
            <a:schemeClr val="accent3">
              <a:lumMod val="20000"/>
              <a:lumOff val="80000"/>
            </a:schemeClr>
          </a:solidFill>
        </p:spPr>
        <p:txBody>
          <a:bodyPr wrap="square" rtlCol="0">
            <a:spAutoFit/>
          </a:bodyPr>
          <a:lstStyle/>
          <a:p>
            <a:r>
              <a:rPr lang="es-AR" sz="2000" dirty="0" err="1"/>
              <a:t>Multiocupación</a:t>
            </a:r>
            <a:r>
              <a:rPr lang="es-AR" sz="2400" dirty="0"/>
              <a:t>  </a:t>
            </a:r>
            <a:r>
              <a:rPr lang="es-AR" dirty="0"/>
              <a:t>                                    </a:t>
            </a:r>
          </a:p>
          <a:p>
            <a:r>
              <a:rPr lang="es-AR" sz="2000" dirty="0"/>
              <a:t>                                                 Actividades no agropecuarias industrias y servicios  </a:t>
            </a:r>
          </a:p>
          <a:p>
            <a:endParaRPr lang="es-AR" sz="2000" dirty="0"/>
          </a:p>
          <a:p>
            <a:r>
              <a:rPr lang="es-AR" sz="2000" dirty="0"/>
              <a:t>Revalorización del campo como lugar de residencia</a:t>
            </a:r>
          </a:p>
          <a:p>
            <a:r>
              <a:rPr lang="es-AR" sz="2000" dirty="0"/>
              <a:t>                                                                               </a:t>
            </a:r>
          </a:p>
          <a:p>
            <a:r>
              <a:rPr lang="es-AR" sz="2000" dirty="0"/>
              <a:t>                                                                    Valorización paisajística y cultural</a:t>
            </a:r>
            <a:r>
              <a:rPr lang="es-AR" dirty="0"/>
              <a:t> </a:t>
            </a:r>
          </a:p>
          <a:p>
            <a:endParaRPr lang="es-AR" dirty="0"/>
          </a:p>
          <a:p>
            <a:r>
              <a:rPr lang="es-AR" sz="2000" dirty="0"/>
              <a:t>Ampliación de las actividades ligadas al ocio</a:t>
            </a:r>
            <a:r>
              <a:rPr lang="es-AR" dirty="0"/>
              <a:t> </a:t>
            </a:r>
          </a:p>
          <a:p>
            <a:r>
              <a:rPr lang="es-AR" dirty="0"/>
              <a:t>                                                                                               C</a:t>
            </a:r>
            <a:r>
              <a:rPr lang="es-AR" sz="2000" dirty="0"/>
              <a:t>onservación ambiental</a:t>
            </a:r>
            <a:r>
              <a:rPr lang="es-AR" dirty="0"/>
              <a:t> </a:t>
            </a:r>
          </a:p>
          <a:p>
            <a:endParaRPr lang="es-AR" dirty="0"/>
          </a:p>
          <a:p>
            <a:r>
              <a:rPr lang="es-AR" sz="2000" dirty="0"/>
              <a:t>Aumento de la movilidad territorial</a:t>
            </a:r>
            <a:r>
              <a:rPr lang="es-AR" dirty="0"/>
              <a:t> </a:t>
            </a:r>
          </a:p>
          <a:p>
            <a:endParaRPr lang="es-AR" dirty="0"/>
          </a:p>
          <a:p>
            <a:r>
              <a:rPr lang="es-AR" dirty="0"/>
              <a:t>                             E</a:t>
            </a:r>
            <a:r>
              <a:rPr lang="es-AR" sz="2000" dirty="0"/>
              <a:t>mpujan la redefinición conceptual y operativa.</a:t>
            </a:r>
          </a:p>
        </p:txBody>
      </p:sp>
    </p:spTree>
    <p:extLst>
      <p:ext uri="{BB962C8B-B14F-4D97-AF65-F5344CB8AC3E}">
        <p14:creationId xmlns:p14="http://schemas.microsoft.com/office/powerpoint/2010/main" val="50302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solidFill>
        </p:spPr>
        <p:txBody>
          <a:bodyPr/>
          <a:lstStyle/>
          <a:p>
            <a:r>
              <a:rPr lang="es-AR" dirty="0"/>
              <a:t>Estructura Agraria</a:t>
            </a:r>
          </a:p>
        </p:txBody>
      </p:sp>
      <p:sp>
        <p:nvSpPr>
          <p:cNvPr id="3" name="Rectángulo 2"/>
          <p:cNvSpPr/>
          <p:nvPr/>
        </p:nvSpPr>
        <p:spPr>
          <a:xfrm>
            <a:off x="539552" y="1844824"/>
            <a:ext cx="8147248" cy="4524315"/>
          </a:xfrm>
          <a:prstGeom prst="rect">
            <a:avLst/>
          </a:prstGeom>
          <a:solidFill>
            <a:schemeClr val="accent3">
              <a:lumMod val="20000"/>
              <a:lumOff val="80000"/>
            </a:schemeClr>
          </a:solidFill>
        </p:spPr>
        <p:txBody>
          <a:bodyPr wrap="square">
            <a:spAutoFit/>
          </a:bodyPr>
          <a:lstStyle/>
          <a:p>
            <a:pPr algn="just"/>
            <a:r>
              <a:rPr lang="es-ES" sz="3200" dirty="0">
                <a:latin typeface="Calibri" panose="020F0502020204030204" pitchFamily="34" charset="0"/>
              </a:rPr>
              <a:t>Por </a:t>
            </a:r>
            <a:r>
              <a:rPr lang="es-ES" sz="3200" i="1" dirty="0">
                <a:latin typeface="Calibri" panose="020F0502020204030204" pitchFamily="34" charset="0"/>
              </a:rPr>
              <a:t>estructura agraria </a:t>
            </a:r>
            <a:r>
              <a:rPr lang="es-ES" sz="3200" dirty="0">
                <a:latin typeface="Calibri" panose="020F0502020204030204" pitchFamily="34" charset="0"/>
              </a:rPr>
              <a:t>se entiende una configuración de variables agroeconómicas y sociales (recursos productivos y forma social de trabajo). Los agentes de dicha estructura son los </a:t>
            </a:r>
            <a:r>
              <a:rPr lang="es-ES" sz="3200" b="1" i="1" dirty="0">
                <a:latin typeface="Calibri" panose="020F0502020204030204" pitchFamily="34" charset="0"/>
              </a:rPr>
              <a:t>tipos sociales agrarios </a:t>
            </a:r>
            <a:r>
              <a:rPr lang="es-ES" sz="3200" dirty="0">
                <a:latin typeface="Calibri" panose="020F0502020204030204" pitchFamily="34" charset="0"/>
              </a:rPr>
              <a:t>que se caracterizan y diferencian por la disponibilidad y magnitud de su dotación de recursos y por la forma social del trabajo </a:t>
            </a:r>
          </a:p>
          <a:p>
            <a:pPr algn="just"/>
            <a:r>
              <a:rPr lang="es-ES" sz="3200" dirty="0">
                <a:latin typeface="Calibri" panose="020F0502020204030204" pitchFamily="34" charset="0"/>
              </a:rPr>
              <a:t>Mercedes de </a:t>
            </a:r>
            <a:r>
              <a:rPr lang="es-ES" sz="3200" dirty="0" err="1">
                <a:latin typeface="Calibri" panose="020F0502020204030204" pitchFamily="34" charset="0"/>
              </a:rPr>
              <a:t>Basco</a:t>
            </a:r>
            <a:r>
              <a:rPr lang="es-ES" sz="3200" dirty="0">
                <a:latin typeface="Calibri" panose="020F0502020204030204" pitchFamily="34" charset="0"/>
              </a:rPr>
              <a:t> et al. 1993: 101 </a:t>
            </a:r>
            <a:endParaRPr lang="es-AR" sz="3200" dirty="0"/>
          </a:p>
        </p:txBody>
      </p:sp>
    </p:spTree>
    <p:extLst>
      <p:ext uri="{BB962C8B-B14F-4D97-AF65-F5344CB8AC3E}">
        <p14:creationId xmlns:p14="http://schemas.microsoft.com/office/powerpoint/2010/main" val="12482018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2622</TotalTime>
  <Words>1830</Words>
  <Application>Microsoft Office PowerPoint</Application>
  <PresentationFormat>Presentación en pantalla (4:3)</PresentationFormat>
  <Paragraphs>240</Paragraphs>
  <Slides>43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Arial Narrow</vt:lpstr>
      <vt:lpstr>Calibri</vt:lpstr>
      <vt:lpstr>Times New Roman</vt:lpstr>
      <vt:lpstr>Wingdings</vt:lpstr>
      <vt:lpstr>Tema de Office</vt:lpstr>
      <vt:lpstr>Presentación de PowerPoint</vt:lpstr>
      <vt:lpstr>Conceptos de ER</vt:lpstr>
      <vt:lpstr>Conceptos de ER</vt:lpstr>
      <vt:lpstr>Presentación de PowerPoint</vt:lpstr>
      <vt:lpstr>OBJETIVOS</vt:lpstr>
      <vt:lpstr>CONTENIDOS</vt:lpstr>
      <vt:lpstr>Población Urbana y Rural</vt:lpstr>
      <vt:lpstr>Lo rural en Argentina</vt:lpstr>
      <vt:lpstr>Estructura Agraria</vt:lpstr>
      <vt:lpstr>Estructura agraria</vt:lpstr>
      <vt:lpstr>Categorías </vt:lpstr>
      <vt:lpstr>Consideraciones en relación al TERRITORIO</vt:lpstr>
      <vt:lpstr>Consideraciones en relación a los SUJETOS SOCIALES</vt:lpstr>
      <vt:lpstr>Sujetos Sociales Territorio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Tipologías </vt:lpstr>
      <vt:lpstr>Presentación de PowerPoint</vt:lpstr>
      <vt:lpstr>Estratificación social</vt:lpstr>
      <vt:lpstr>Estratificación social</vt:lpstr>
      <vt:lpstr>Movilidad social</vt:lpstr>
      <vt:lpstr>Los Tipos sociales agrarios</vt:lpstr>
      <vt:lpstr>Clases sociales</vt:lpstr>
      <vt:lpstr>Clases sociales</vt:lpstr>
      <vt:lpstr>Clases sociales</vt:lpstr>
      <vt:lpstr>Clases sociales vs Estratificación</vt:lpstr>
      <vt:lpstr>Conciencia y Luchas de Clase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dc:creator>
  <cp:lastModifiedBy>Cristina</cp:lastModifiedBy>
  <cp:revision>131</cp:revision>
  <dcterms:created xsi:type="dcterms:W3CDTF">2016-08-11T03:03:32Z</dcterms:created>
  <dcterms:modified xsi:type="dcterms:W3CDTF">2023-09-21T18:01:21Z</dcterms:modified>
</cp:coreProperties>
</file>