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handoutMasterIdLst>
    <p:handoutMasterId r:id="rId23"/>
  </p:handoutMasterIdLst>
  <p:sldIdLst>
    <p:sldId id="256" r:id="rId5"/>
    <p:sldId id="260" r:id="rId6"/>
    <p:sldId id="258" r:id="rId7"/>
    <p:sldId id="261" r:id="rId8"/>
    <p:sldId id="262" r:id="rId9"/>
    <p:sldId id="263" r:id="rId10"/>
    <p:sldId id="264" r:id="rId11"/>
    <p:sldId id="273" r:id="rId12"/>
    <p:sldId id="274" r:id="rId13"/>
    <p:sldId id="275" r:id="rId14"/>
    <p:sldId id="276" r:id="rId15"/>
    <p:sldId id="278" r:id="rId16"/>
    <p:sldId id="279" r:id="rId17"/>
    <p:sldId id="265" r:id="rId18"/>
    <p:sldId id="266" r:id="rId19"/>
    <p:sldId id="267" r:id="rId20"/>
    <p:sldId id="269" r:id="rId21"/>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notesViewPr>
    <p:cSldViewPr snapToGrid="0">
      <p:cViewPr varScale="1">
        <p:scale>
          <a:sx n="89" d="100"/>
          <a:sy n="89" d="100"/>
        </p:scale>
        <p:origin x="378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788D56A-B8AF-4D94-9DE9-A106499E590D}" type="datetime1">
              <a:rPr lang="es-ES" smtClean="0"/>
              <a:t>20/09/2023</a:t>
            </a:fld>
            <a:endParaRPr lang="es-ES"/>
          </a:p>
        </p:txBody>
      </p:sp>
      <p:sp>
        <p:nvSpPr>
          <p:cNvPr id="4" name="Marcador de pie de página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831430A-4AA4-45C8-AC23-CD6B61C41A4C}" type="slidenum">
              <a:rPr lang="es-ES" smtClean="0"/>
              <a:t>‹Nº›</a:t>
            </a:fld>
            <a:endParaRPr lang="es-ES"/>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7FB6AEF-056A-4C82-A275-3A606C42F0EE}" type="datetime1">
              <a:rPr lang="es-ES" noProof="0" smtClean="0"/>
              <a:t>20/09/2023</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734D747-9380-41EE-9946-EC9EC0CA5D1E}" type="slidenum">
              <a:rPr lang="es-ES" noProof="0" smtClean="0"/>
              <a:t>‹Nº›</a:t>
            </a:fld>
            <a:endParaRPr lang="es-ES" noProof="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1</a:t>
            </a:fld>
            <a:endParaRPr lang="es-ES"/>
          </a:p>
        </p:txBody>
      </p:sp>
    </p:spTree>
    <p:extLst>
      <p:ext uri="{BB962C8B-B14F-4D97-AF65-F5344CB8AC3E}">
        <p14:creationId xmlns:p14="http://schemas.microsoft.com/office/powerpoint/2010/main" val="42439355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10</a:t>
            </a:fld>
            <a:endParaRPr lang="es-ES"/>
          </a:p>
        </p:txBody>
      </p:sp>
    </p:spTree>
    <p:extLst>
      <p:ext uri="{BB962C8B-B14F-4D97-AF65-F5344CB8AC3E}">
        <p14:creationId xmlns:p14="http://schemas.microsoft.com/office/powerpoint/2010/main" val="670096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11</a:t>
            </a:fld>
            <a:endParaRPr lang="es-ES"/>
          </a:p>
        </p:txBody>
      </p:sp>
    </p:spTree>
    <p:extLst>
      <p:ext uri="{BB962C8B-B14F-4D97-AF65-F5344CB8AC3E}">
        <p14:creationId xmlns:p14="http://schemas.microsoft.com/office/powerpoint/2010/main" val="3390143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12</a:t>
            </a:fld>
            <a:endParaRPr lang="es-ES"/>
          </a:p>
        </p:txBody>
      </p:sp>
    </p:spTree>
    <p:extLst>
      <p:ext uri="{BB962C8B-B14F-4D97-AF65-F5344CB8AC3E}">
        <p14:creationId xmlns:p14="http://schemas.microsoft.com/office/powerpoint/2010/main" val="3190452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13</a:t>
            </a:fld>
            <a:endParaRPr lang="es-ES"/>
          </a:p>
        </p:txBody>
      </p:sp>
    </p:spTree>
    <p:extLst>
      <p:ext uri="{BB962C8B-B14F-4D97-AF65-F5344CB8AC3E}">
        <p14:creationId xmlns:p14="http://schemas.microsoft.com/office/powerpoint/2010/main" val="3501119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14</a:t>
            </a:fld>
            <a:endParaRPr lang="es-ES"/>
          </a:p>
        </p:txBody>
      </p:sp>
    </p:spTree>
    <p:extLst>
      <p:ext uri="{BB962C8B-B14F-4D97-AF65-F5344CB8AC3E}">
        <p14:creationId xmlns:p14="http://schemas.microsoft.com/office/powerpoint/2010/main" val="2248425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15</a:t>
            </a:fld>
            <a:endParaRPr lang="es-ES"/>
          </a:p>
        </p:txBody>
      </p:sp>
    </p:spTree>
    <p:extLst>
      <p:ext uri="{BB962C8B-B14F-4D97-AF65-F5344CB8AC3E}">
        <p14:creationId xmlns:p14="http://schemas.microsoft.com/office/powerpoint/2010/main" val="18064488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16</a:t>
            </a:fld>
            <a:endParaRPr lang="es-ES"/>
          </a:p>
        </p:txBody>
      </p:sp>
    </p:spTree>
    <p:extLst>
      <p:ext uri="{BB962C8B-B14F-4D97-AF65-F5344CB8AC3E}">
        <p14:creationId xmlns:p14="http://schemas.microsoft.com/office/powerpoint/2010/main" val="18483620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17</a:t>
            </a:fld>
            <a:endParaRPr lang="es-ES"/>
          </a:p>
        </p:txBody>
      </p:sp>
    </p:spTree>
    <p:extLst>
      <p:ext uri="{BB962C8B-B14F-4D97-AF65-F5344CB8AC3E}">
        <p14:creationId xmlns:p14="http://schemas.microsoft.com/office/powerpoint/2010/main" val="2452734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2</a:t>
            </a:fld>
            <a:endParaRPr lang="es-ES"/>
          </a:p>
        </p:txBody>
      </p:sp>
    </p:spTree>
    <p:extLst>
      <p:ext uri="{BB962C8B-B14F-4D97-AF65-F5344CB8AC3E}">
        <p14:creationId xmlns:p14="http://schemas.microsoft.com/office/powerpoint/2010/main" val="145096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3</a:t>
            </a:fld>
            <a:endParaRPr lang="es-ES"/>
          </a:p>
        </p:txBody>
      </p:sp>
    </p:spTree>
    <p:extLst>
      <p:ext uri="{BB962C8B-B14F-4D97-AF65-F5344CB8AC3E}">
        <p14:creationId xmlns:p14="http://schemas.microsoft.com/office/powerpoint/2010/main" val="2223578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4</a:t>
            </a:fld>
            <a:endParaRPr lang="es-ES"/>
          </a:p>
        </p:txBody>
      </p:sp>
    </p:spTree>
    <p:extLst>
      <p:ext uri="{BB962C8B-B14F-4D97-AF65-F5344CB8AC3E}">
        <p14:creationId xmlns:p14="http://schemas.microsoft.com/office/powerpoint/2010/main" val="1841121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5</a:t>
            </a:fld>
            <a:endParaRPr lang="es-ES"/>
          </a:p>
        </p:txBody>
      </p:sp>
    </p:spTree>
    <p:extLst>
      <p:ext uri="{BB962C8B-B14F-4D97-AF65-F5344CB8AC3E}">
        <p14:creationId xmlns:p14="http://schemas.microsoft.com/office/powerpoint/2010/main" val="3164963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6</a:t>
            </a:fld>
            <a:endParaRPr lang="es-ES"/>
          </a:p>
        </p:txBody>
      </p:sp>
    </p:spTree>
    <p:extLst>
      <p:ext uri="{BB962C8B-B14F-4D97-AF65-F5344CB8AC3E}">
        <p14:creationId xmlns:p14="http://schemas.microsoft.com/office/powerpoint/2010/main" val="405198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7</a:t>
            </a:fld>
            <a:endParaRPr lang="es-ES"/>
          </a:p>
        </p:txBody>
      </p:sp>
    </p:spTree>
    <p:extLst>
      <p:ext uri="{BB962C8B-B14F-4D97-AF65-F5344CB8AC3E}">
        <p14:creationId xmlns:p14="http://schemas.microsoft.com/office/powerpoint/2010/main" val="1407464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8</a:t>
            </a:fld>
            <a:endParaRPr lang="es-ES"/>
          </a:p>
        </p:txBody>
      </p:sp>
    </p:spTree>
    <p:extLst>
      <p:ext uri="{BB962C8B-B14F-4D97-AF65-F5344CB8AC3E}">
        <p14:creationId xmlns:p14="http://schemas.microsoft.com/office/powerpoint/2010/main" val="3158262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a:p>
        </p:txBody>
      </p:sp>
      <p:sp>
        <p:nvSpPr>
          <p:cNvPr id="4" name="Marcador de posición de número de diapositiva 3"/>
          <p:cNvSpPr>
            <a:spLocks noGrp="1"/>
          </p:cNvSpPr>
          <p:nvPr>
            <p:ph type="sldNum" sz="quarter" idx="5"/>
          </p:nvPr>
        </p:nvSpPr>
        <p:spPr/>
        <p:txBody>
          <a:bodyPr rtlCol="0"/>
          <a:lstStyle/>
          <a:p>
            <a:pPr rtl="0"/>
            <a:fld id="{1734D747-9380-41EE-9946-EC9EC0CA5D1E}" type="slidenum">
              <a:rPr lang="es-ES" smtClean="0"/>
              <a:t>9</a:t>
            </a:fld>
            <a:endParaRPr lang="es-ES"/>
          </a:p>
        </p:txBody>
      </p:sp>
    </p:spTree>
    <p:extLst>
      <p:ext uri="{BB962C8B-B14F-4D97-AF65-F5344CB8AC3E}">
        <p14:creationId xmlns:p14="http://schemas.microsoft.com/office/powerpoint/2010/main" val="594733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nvGrpSpPr>
          <p:cNvPr id="7" name="Grupo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upo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orma libre: Forma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6" name="Forma libre: Forma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7" name="Triángulo rectángulo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8" name="Triángulo rectángulo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9" name="Triángulo rectángulo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0" name="Forma libre: Forma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9" name="Forma libre: Forma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1" name="Forma libre: Forma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nvGrpSpPr>
            <p:cNvPr id="12" name="Grupo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orma libre: Forma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4" name="Forma libre: Forma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sp>
        <p:nvSpPr>
          <p:cNvPr id="2" name="Título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rtl="0"/>
            <a:r>
              <a:rPr lang="es-ES" noProof="0"/>
              <a:t>TÍTULO</a:t>
            </a:r>
          </a:p>
        </p:txBody>
      </p:sp>
      <p:sp>
        <p:nvSpPr>
          <p:cNvPr id="3" name="Subtítulo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rtl="0"/>
            <a:r>
              <a:rPr lang="es-ES" noProof="0"/>
              <a:t>Haga clic para modificar el estilo de subtítulo del patrón</a:t>
            </a:r>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tegoría 5">
    <p:bg>
      <p:bgPr>
        <a:solidFill>
          <a:schemeClr val="accent2"/>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8" name="Forma libre: Forma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2" name="Forma libre: Forma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Forma libre: Forma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es-ES" noProof="0"/>
              <a:t>Haga clic para modificar el estilo de título del patrón</a:t>
            </a:r>
          </a:p>
        </p:txBody>
      </p:sp>
      <p:grpSp>
        <p:nvGrpSpPr>
          <p:cNvPr id="15" name="Grupo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a libre: Forma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7" name="Forma libre: Forma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nvGrpSpPr>
          <p:cNvPr id="6" name="Grupo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ángulo: Una sola esquina cortada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 name="Rectángulo: Una sola esquina cortada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20" name="Marcador de posición de imagen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rtlCol="0"/>
          <a:lstStyle>
            <a:lvl1pPr marL="0" indent="0">
              <a:buNone/>
              <a:defRPr>
                <a:solidFill>
                  <a:schemeClr val="tx1">
                    <a:alpha val="0"/>
                  </a:schemeClr>
                </a:solidFill>
              </a:defRPr>
            </a:lvl1pPr>
          </a:lstStyle>
          <a:p>
            <a:pPr rtl="0"/>
            <a:r>
              <a:rPr lang="es-ES" noProof="0"/>
              <a:t>Haga clic en el icono para agregar una imagen</a:t>
            </a:r>
          </a:p>
        </p:txBody>
      </p:sp>
      <p:sp>
        <p:nvSpPr>
          <p:cNvPr id="21" name="Marcador de posición de imagen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rtlCol="0"/>
          <a:lstStyle>
            <a:lvl1pPr marL="0" indent="0">
              <a:buNone/>
              <a:defRPr>
                <a:solidFill>
                  <a:schemeClr val="tx1">
                    <a:alpha val="0"/>
                  </a:schemeClr>
                </a:solidFill>
              </a:defRPr>
            </a:lvl1pPr>
          </a:lstStyle>
          <a:p>
            <a:pPr rtl="0"/>
            <a:r>
              <a:rPr lang="es-ES" noProof="0"/>
              <a:t>Haga clic en el icono para agregar una imagen</a:t>
            </a:r>
          </a:p>
        </p:txBody>
      </p:sp>
      <p:sp>
        <p:nvSpPr>
          <p:cNvPr id="22" name="Marcador de posición de imagen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rtlCol="0"/>
          <a:lstStyle>
            <a:lvl1pPr marL="0" indent="0">
              <a:buNone/>
              <a:defRPr>
                <a:solidFill>
                  <a:schemeClr val="tx1">
                    <a:alpha val="0"/>
                  </a:schemeClr>
                </a:solidFill>
              </a:defRPr>
            </a:lvl1pPr>
          </a:lstStyle>
          <a:p>
            <a:pPr rtl="0"/>
            <a:r>
              <a:rPr lang="es-ES" noProof="0"/>
              <a:t>Haga clic en el icono para agregar una imagen</a:t>
            </a:r>
          </a:p>
        </p:txBody>
      </p:sp>
      <p:sp>
        <p:nvSpPr>
          <p:cNvPr id="23" name="Marcador de posición de imagen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rtlCol="0"/>
          <a:lstStyle>
            <a:lvl1pPr marL="0" indent="0">
              <a:buNone/>
              <a:defRPr>
                <a:solidFill>
                  <a:schemeClr val="tx1">
                    <a:alpha val="0"/>
                  </a:schemeClr>
                </a:solidFill>
              </a:defRPr>
            </a:lvl1pPr>
          </a:lstStyle>
          <a:p>
            <a:pPr rtl="0"/>
            <a:r>
              <a:rPr lang="es-ES" noProof="0"/>
              <a:t>Haga clic en el icono para agregar una imagen</a:t>
            </a:r>
          </a:p>
        </p:txBody>
      </p:sp>
      <p:sp>
        <p:nvSpPr>
          <p:cNvPr id="24" name="Marcador de posición de imagen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rtlCol="0"/>
          <a:lstStyle>
            <a:lvl1pPr marL="0" indent="0">
              <a:buNone/>
              <a:defRPr>
                <a:solidFill>
                  <a:schemeClr val="tx1">
                    <a:alpha val="0"/>
                  </a:schemeClr>
                </a:solidFill>
              </a:defRPr>
            </a:lvl1pPr>
          </a:lstStyle>
          <a:p>
            <a:pPr rtl="0"/>
            <a:r>
              <a:rPr lang="es-ES" noProof="0"/>
              <a:t>Haga clic en el icono para agregar una imagen</a:t>
            </a:r>
          </a:p>
        </p:txBody>
      </p:sp>
      <p:sp>
        <p:nvSpPr>
          <p:cNvPr id="26" name="Marcador de texto 22">
            <a:extLst>
              <a:ext uri="{FF2B5EF4-FFF2-40B4-BE49-F238E27FC236}">
                <a16:creationId xmlns:a16="http://schemas.microsoft.com/office/drawing/2014/main" id="{2A19101D-7C37-42BF-8167-5391EA65EC3A}"/>
              </a:ext>
            </a:extLst>
          </p:cNvPr>
          <p:cNvSpPr>
            <a:spLocks noGrp="1"/>
          </p:cNvSpPr>
          <p:nvPr>
            <p:ph type="body" sz="quarter" idx="18" hasCustomPrompt="1"/>
          </p:nvPr>
        </p:nvSpPr>
        <p:spPr>
          <a:xfrm>
            <a:off x="719894" y="4240093"/>
            <a:ext cx="1776140" cy="1463040"/>
          </a:xfrm>
        </p:spPr>
        <p:txBody>
          <a:bodyPr lIns="0" tIns="0" rIns="0" bIns="0" rtlCol="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es-ES" noProof="0"/>
              <a:t>Editar estilos de texto del patrón</a:t>
            </a:r>
          </a:p>
        </p:txBody>
      </p:sp>
      <p:sp>
        <p:nvSpPr>
          <p:cNvPr id="27" name="Marcador de posición de texto 22">
            <a:extLst>
              <a:ext uri="{FF2B5EF4-FFF2-40B4-BE49-F238E27FC236}">
                <a16:creationId xmlns:a16="http://schemas.microsoft.com/office/drawing/2014/main" id="{05F72315-51A9-431C-B80A-45E4FB1D6BD6}"/>
              </a:ext>
            </a:extLst>
          </p:cNvPr>
          <p:cNvSpPr>
            <a:spLocks noGrp="1"/>
          </p:cNvSpPr>
          <p:nvPr>
            <p:ph type="body" sz="quarter" idx="19" hasCustomPrompt="1"/>
          </p:nvPr>
        </p:nvSpPr>
        <p:spPr>
          <a:xfrm>
            <a:off x="2963912" y="4240093"/>
            <a:ext cx="1776140" cy="1463040"/>
          </a:xfrm>
        </p:spPr>
        <p:txBody>
          <a:bodyPr lIns="0" tIns="0" rIns="0" bIns="0" rtlCol="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es-ES" noProof="0"/>
              <a:t>Editar estilos de texto del patrón</a:t>
            </a:r>
          </a:p>
        </p:txBody>
      </p:sp>
      <p:sp>
        <p:nvSpPr>
          <p:cNvPr id="28" name="Marcador de posición de texto 22">
            <a:extLst>
              <a:ext uri="{FF2B5EF4-FFF2-40B4-BE49-F238E27FC236}">
                <a16:creationId xmlns:a16="http://schemas.microsoft.com/office/drawing/2014/main" id="{883D1F0C-34F1-46E1-B178-E4AB82B14631}"/>
              </a:ext>
            </a:extLst>
          </p:cNvPr>
          <p:cNvSpPr>
            <a:spLocks noGrp="1"/>
          </p:cNvSpPr>
          <p:nvPr>
            <p:ph type="body" sz="quarter" idx="20" hasCustomPrompt="1"/>
          </p:nvPr>
        </p:nvSpPr>
        <p:spPr>
          <a:xfrm>
            <a:off x="5207930" y="4240093"/>
            <a:ext cx="1776140" cy="1463040"/>
          </a:xfrm>
        </p:spPr>
        <p:txBody>
          <a:bodyPr lIns="0" tIns="0" rIns="0" bIns="0" rtlCol="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es-ES" noProof="0"/>
              <a:t>Editar estilos de texto del patrón</a:t>
            </a:r>
          </a:p>
        </p:txBody>
      </p:sp>
      <p:sp>
        <p:nvSpPr>
          <p:cNvPr id="29" name="Marcador de posición de texto 22">
            <a:extLst>
              <a:ext uri="{FF2B5EF4-FFF2-40B4-BE49-F238E27FC236}">
                <a16:creationId xmlns:a16="http://schemas.microsoft.com/office/drawing/2014/main" id="{7202A849-DF14-40E7-B38D-1185F72603EC}"/>
              </a:ext>
            </a:extLst>
          </p:cNvPr>
          <p:cNvSpPr>
            <a:spLocks noGrp="1"/>
          </p:cNvSpPr>
          <p:nvPr>
            <p:ph type="body" sz="quarter" idx="21" hasCustomPrompt="1"/>
          </p:nvPr>
        </p:nvSpPr>
        <p:spPr>
          <a:xfrm>
            <a:off x="7451948" y="4240093"/>
            <a:ext cx="1776140" cy="1463040"/>
          </a:xfrm>
        </p:spPr>
        <p:txBody>
          <a:bodyPr lIns="0" tIns="0" rIns="0" bIns="0" rtlCol="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es-ES" noProof="0"/>
              <a:t>Editar estilos de texto del patrón</a:t>
            </a:r>
          </a:p>
        </p:txBody>
      </p:sp>
      <p:sp>
        <p:nvSpPr>
          <p:cNvPr id="30" name="Marcador de posición de texto 22">
            <a:extLst>
              <a:ext uri="{FF2B5EF4-FFF2-40B4-BE49-F238E27FC236}">
                <a16:creationId xmlns:a16="http://schemas.microsoft.com/office/drawing/2014/main" id="{CCFC1ADF-AC11-4CCD-AC2D-478B6FFEA5EA}"/>
              </a:ext>
            </a:extLst>
          </p:cNvPr>
          <p:cNvSpPr>
            <a:spLocks noGrp="1"/>
          </p:cNvSpPr>
          <p:nvPr>
            <p:ph type="body" sz="quarter" idx="22" hasCustomPrompt="1"/>
          </p:nvPr>
        </p:nvSpPr>
        <p:spPr>
          <a:xfrm>
            <a:off x="9695965" y="4240093"/>
            <a:ext cx="1776140" cy="1463040"/>
          </a:xfrm>
        </p:spPr>
        <p:txBody>
          <a:bodyPr lIns="0" tIns="0" rIns="0" bIns="0" rtlCol="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es-ES" noProof="0"/>
              <a:t>Editar estilos de texto del patrón</a:t>
            </a:r>
          </a:p>
        </p:txBody>
      </p:sp>
      <p:cxnSp>
        <p:nvCxnSpPr>
          <p:cNvPr id="7" name="Conector recto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Conector recto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Conector recto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orma libre: Forma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Marcador de número de diapositiva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Tree>
    <p:extLst>
      <p:ext uri="{BB962C8B-B14F-4D97-AF65-F5344CB8AC3E}">
        <p14:creationId xmlns:p14="http://schemas.microsoft.com/office/powerpoint/2010/main" val="476266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to + sección 3">
    <p:bg>
      <p:bgPr>
        <a:solidFill>
          <a:schemeClr val="accent2"/>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8" name="Forma libre: Forma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2" name="Forma libre: Forma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Forma libre: Forma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es-ES" noProof="0"/>
              <a:t>Haga clic para modificar el estilo de título del patrón</a:t>
            </a:r>
          </a:p>
        </p:txBody>
      </p:sp>
      <p:grpSp>
        <p:nvGrpSpPr>
          <p:cNvPr id="15" name="Grupo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a libre: Forma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7" name="Forma libre: Forma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nvGrpSpPr>
          <p:cNvPr id="6" name="Grupo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ángulo: Una sola esquina cortada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 name="Rectángulo: Una sola esquina cortada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26" name="Marcador de texto 22">
            <a:extLst>
              <a:ext uri="{FF2B5EF4-FFF2-40B4-BE49-F238E27FC236}">
                <a16:creationId xmlns:a16="http://schemas.microsoft.com/office/drawing/2014/main" id="{2A19101D-7C37-42BF-8167-5391EA65EC3A}"/>
              </a:ext>
            </a:extLst>
          </p:cNvPr>
          <p:cNvSpPr>
            <a:spLocks noGrp="1"/>
          </p:cNvSpPr>
          <p:nvPr>
            <p:ph type="body" sz="quarter" idx="18" hasCustomPrompt="1"/>
          </p:nvPr>
        </p:nvSpPr>
        <p:spPr>
          <a:xfrm>
            <a:off x="542094" y="4240093"/>
            <a:ext cx="3293306" cy="1463040"/>
          </a:xfrm>
        </p:spPr>
        <p:txBody>
          <a:bodyPr lIns="0" tIns="0" rIns="0" bIns="0" rtlCol="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es-ES" noProof="0"/>
              <a:t>Editar estilos de texto del patrón</a:t>
            </a:r>
          </a:p>
        </p:txBody>
      </p:sp>
      <p:sp>
        <p:nvSpPr>
          <p:cNvPr id="35" name="Forma libre: Forma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Marcador de número de diapositiva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
        <p:nvSpPr>
          <p:cNvPr id="13" name="Marcador de posición de imagen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rtlCol="0" anchor="ctr">
            <a:normAutofit/>
          </a:bodyPr>
          <a:lstStyle>
            <a:lvl1pPr marL="0" indent="0" algn="ctr">
              <a:buNone/>
              <a:defRPr sz="1400">
                <a:solidFill>
                  <a:schemeClr val="accent2"/>
                </a:solidFill>
                <a:latin typeface="Trade Gothic LT Pro" panose="020B0503040303020004" pitchFamily="34" charset="0"/>
              </a:defRPr>
            </a:lvl1pPr>
          </a:lstStyle>
          <a:p>
            <a:pPr rtl="0"/>
            <a:r>
              <a:rPr lang="es-ES" noProof="0"/>
              <a:t>Insertar imagen</a:t>
            </a:r>
          </a:p>
        </p:txBody>
      </p:sp>
      <p:sp>
        <p:nvSpPr>
          <p:cNvPr id="36" name="Marcador de posición de texto 22">
            <a:extLst>
              <a:ext uri="{FF2B5EF4-FFF2-40B4-BE49-F238E27FC236}">
                <a16:creationId xmlns:a16="http://schemas.microsoft.com/office/drawing/2014/main" id="{642D3CE0-C3B4-4F3F-A650-AB452B3AD4BA}"/>
              </a:ext>
            </a:extLst>
          </p:cNvPr>
          <p:cNvSpPr>
            <a:spLocks noGrp="1"/>
          </p:cNvSpPr>
          <p:nvPr>
            <p:ph type="body" sz="quarter" idx="20" hasCustomPrompt="1"/>
          </p:nvPr>
        </p:nvSpPr>
        <p:spPr>
          <a:xfrm>
            <a:off x="4444169" y="4240093"/>
            <a:ext cx="3293306" cy="1463040"/>
          </a:xfrm>
        </p:spPr>
        <p:txBody>
          <a:bodyPr lIns="0" tIns="0" rIns="0" bIns="0" rtlCol="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es-ES" noProof="0"/>
              <a:t>Editar estilos de texto del patrón</a:t>
            </a:r>
          </a:p>
        </p:txBody>
      </p:sp>
      <p:sp>
        <p:nvSpPr>
          <p:cNvPr id="37" name="Marcador de posición de texto 22">
            <a:extLst>
              <a:ext uri="{FF2B5EF4-FFF2-40B4-BE49-F238E27FC236}">
                <a16:creationId xmlns:a16="http://schemas.microsoft.com/office/drawing/2014/main" id="{DBED2BB0-CDAD-40EE-8B35-C66DF45EE29D}"/>
              </a:ext>
            </a:extLst>
          </p:cNvPr>
          <p:cNvSpPr>
            <a:spLocks noGrp="1"/>
          </p:cNvSpPr>
          <p:nvPr>
            <p:ph type="body" sz="quarter" idx="21" hasCustomPrompt="1"/>
          </p:nvPr>
        </p:nvSpPr>
        <p:spPr>
          <a:xfrm>
            <a:off x="8346244" y="4240093"/>
            <a:ext cx="3293306" cy="1463040"/>
          </a:xfrm>
        </p:spPr>
        <p:txBody>
          <a:bodyPr lIns="0" tIns="0" rIns="0" bIns="0" rtlCol="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es-ES" noProof="0"/>
              <a:t>Editar estilos de texto del patrón</a:t>
            </a:r>
          </a:p>
        </p:txBody>
      </p:sp>
    </p:spTree>
    <p:extLst>
      <p:ext uri="{BB962C8B-B14F-4D97-AF65-F5344CB8AC3E}">
        <p14:creationId xmlns:p14="http://schemas.microsoft.com/office/powerpoint/2010/main" val="1544745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to + texto">
    <p:bg>
      <p:bgPr>
        <a:solidFill>
          <a:schemeClr val="accent2"/>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8" name="Forma libre: Forma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2" name="Forma libre: Forma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Forma libre: Forma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es-ES" noProof="0"/>
              <a:t>Haga clic para modificar el estilo de título del patrón</a:t>
            </a:r>
          </a:p>
        </p:txBody>
      </p:sp>
      <p:grpSp>
        <p:nvGrpSpPr>
          <p:cNvPr id="15" name="Grupo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a libre: Forma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7" name="Forma libre: Forma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nvGrpSpPr>
          <p:cNvPr id="6" name="Grupo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ángulo: Una sola esquina cortada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 name="Rectángulo: Una sola esquina cortada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26" name="Marcador de texto 22">
            <a:extLst>
              <a:ext uri="{FF2B5EF4-FFF2-40B4-BE49-F238E27FC236}">
                <a16:creationId xmlns:a16="http://schemas.microsoft.com/office/drawing/2014/main" id="{2A19101D-7C37-42BF-8167-5391EA65EC3A}"/>
              </a:ext>
            </a:extLst>
          </p:cNvPr>
          <p:cNvSpPr>
            <a:spLocks noGrp="1"/>
          </p:cNvSpPr>
          <p:nvPr>
            <p:ph type="body" sz="quarter" idx="18" hasCustomPrompt="1"/>
          </p:nvPr>
        </p:nvSpPr>
        <p:spPr>
          <a:xfrm>
            <a:off x="542094" y="4240093"/>
            <a:ext cx="9402006" cy="1463040"/>
          </a:xfrm>
        </p:spPr>
        <p:txBody>
          <a:bodyPr lIns="0" tIns="0" rIns="0" bIns="0" rtlCol="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es-ES" noProof="0"/>
              <a:t>Editar estilos de texto del patrón</a:t>
            </a:r>
          </a:p>
        </p:txBody>
      </p:sp>
      <p:sp>
        <p:nvSpPr>
          <p:cNvPr id="35" name="Forma libre: Forma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Marcador de número de diapositiva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
        <p:nvSpPr>
          <p:cNvPr id="13" name="Marcador de posición de imagen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rtlCol="0" anchor="ctr">
            <a:normAutofit/>
          </a:bodyPr>
          <a:lstStyle>
            <a:lvl1pPr marL="0" indent="0" algn="ctr">
              <a:buNone/>
              <a:defRPr sz="1400">
                <a:solidFill>
                  <a:schemeClr val="accent2"/>
                </a:solidFill>
                <a:latin typeface="Trade Gothic LT Pro" panose="020B0503040303020004" pitchFamily="34" charset="0"/>
              </a:defRPr>
            </a:lvl1pPr>
          </a:lstStyle>
          <a:p>
            <a:pPr rtl="0"/>
            <a:r>
              <a:rPr lang="es-ES" noProof="0"/>
              <a:t>Insertar imagen</a:t>
            </a:r>
          </a:p>
        </p:txBody>
      </p:sp>
    </p:spTree>
    <p:extLst>
      <p:ext uri="{BB962C8B-B14F-4D97-AF65-F5344CB8AC3E}">
        <p14:creationId xmlns:p14="http://schemas.microsoft.com/office/powerpoint/2010/main" val="2486826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n con leyenda">
    <p:bg>
      <p:bgPr>
        <a:solidFill>
          <a:schemeClr val="accent2"/>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8" name="Forma libre: Forma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2" name="Forma libre: Forma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Forma libre: Forma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es-ES" noProof="0"/>
              <a:t>Haga clic para modificar el estilo de título del patrón</a:t>
            </a:r>
          </a:p>
        </p:txBody>
      </p:sp>
      <p:grpSp>
        <p:nvGrpSpPr>
          <p:cNvPr id="15" name="Grupo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a libre: Forma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7" name="Forma libre: Forma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nvGrpSpPr>
          <p:cNvPr id="6" name="Grupo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ángulo: Una sola esquina cortada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 name="Rectángulo: Una sola esquina cortada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35" name="Forma libre: Forma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Marcador de número de diapositiva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
        <p:nvSpPr>
          <p:cNvPr id="20" name="Marcador de posición de imagen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rtlCol="0">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p>
        </p:txBody>
      </p:sp>
      <p:sp>
        <p:nvSpPr>
          <p:cNvPr id="21" name="Marcador de texto 3">
            <a:extLst>
              <a:ext uri="{FF2B5EF4-FFF2-40B4-BE49-F238E27FC236}">
                <a16:creationId xmlns:a16="http://schemas.microsoft.com/office/drawing/2014/main" id="{912B51EA-3E6F-4BF6-BE48-62128AF32B85}"/>
              </a:ext>
            </a:extLst>
          </p:cNvPr>
          <p:cNvSpPr>
            <a:spLocks noGrp="1"/>
          </p:cNvSpPr>
          <p:nvPr>
            <p:ph type="body" sz="half" idx="2" hasCustomPrompt="1"/>
          </p:nvPr>
        </p:nvSpPr>
        <p:spPr>
          <a:xfrm>
            <a:off x="443366" y="1444649"/>
            <a:ext cx="3365063" cy="4579079"/>
          </a:xfrm>
        </p:spPr>
        <p:txBody>
          <a:bodyPr rtlCol="0"/>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Tree>
    <p:extLst>
      <p:ext uri="{BB962C8B-B14F-4D97-AF65-F5344CB8AC3E}">
        <p14:creationId xmlns:p14="http://schemas.microsoft.com/office/powerpoint/2010/main" val="1540650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ido con título">
    <p:bg>
      <p:bgPr>
        <a:solidFill>
          <a:schemeClr val="accent2"/>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8" name="Forma libre: Forma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2" name="Forma libre: Forma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Forma libre: Forma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es-ES" noProof="0"/>
              <a:t>Haga clic para modificar el estilo de título del patrón</a:t>
            </a:r>
          </a:p>
        </p:txBody>
      </p:sp>
      <p:grpSp>
        <p:nvGrpSpPr>
          <p:cNvPr id="15" name="Grupo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a libre: Forma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7" name="Forma libre: Forma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nvGrpSpPr>
          <p:cNvPr id="6" name="Grupo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ángulo: Una sola esquina cortada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 name="Rectángulo: Una sola esquina cortada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35" name="Forma libre: Forma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Marcador de número de diapositiva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
        <p:nvSpPr>
          <p:cNvPr id="21" name="Marcador de texto 3">
            <a:extLst>
              <a:ext uri="{FF2B5EF4-FFF2-40B4-BE49-F238E27FC236}">
                <a16:creationId xmlns:a16="http://schemas.microsoft.com/office/drawing/2014/main" id="{912B51EA-3E6F-4BF6-BE48-62128AF32B85}"/>
              </a:ext>
            </a:extLst>
          </p:cNvPr>
          <p:cNvSpPr>
            <a:spLocks noGrp="1"/>
          </p:cNvSpPr>
          <p:nvPr>
            <p:ph type="body" sz="half" idx="2" hasCustomPrompt="1"/>
          </p:nvPr>
        </p:nvSpPr>
        <p:spPr>
          <a:xfrm>
            <a:off x="443366" y="1444649"/>
            <a:ext cx="3365063" cy="4579079"/>
          </a:xfrm>
        </p:spPr>
        <p:txBody>
          <a:bodyPr rtlCol="0"/>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22" name="Marcador de contenido 2">
            <a:extLst>
              <a:ext uri="{FF2B5EF4-FFF2-40B4-BE49-F238E27FC236}">
                <a16:creationId xmlns:a16="http://schemas.microsoft.com/office/drawing/2014/main" id="{A015C605-1D30-48BC-A0D6-3B11AF56CC53}"/>
              </a:ext>
            </a:extLst>
          </p:cNvPr>
          <p:cNvSpPr>
            <a:spLocks noGrp="1"/>
          </p:cNvSpPr>
          <p:nvPr>
            <p:ph idx="1" hasCustomPrompt="1"/>
          </p:nvPr>
        </p:nvSpPr>
        <p:spPr>
          <a:xfrm>
            <a:off x="3964290" y="1444649"/>
            <a:ext cx="7694310" cy="4579079"/>
          </a:xfrm>
        </p:spPr>
        <p:txBody>
          <a:bodyPr rtlCol="0">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Tree>
    <p:extLst>
      <p:ext uri="{BB962C8B-B14F-4D97-AF65-F5344CB8AC3E}">
        <p14:creationId xmlns:p14="http://schemas.microsoft.com/office/powerpoint/2010/main" val="1212989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 blanco">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9" name="Forma libre: Forma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0" name="Forma libre: Forma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1" name="Forma libre: Forma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2" name="Forma libre: Forma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nvGrpSpPr>
          <p:cNvPr id="24" name="Grupo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orma libre: Forma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6" name="Forma libre: Forma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30" name="Forma libre: Forma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1" name="Marcador de número de diapositiva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Tree>
    <p:extLst>
      <p:ext uri="{BB962C8B-B14F-4D97-AF65-F5344CB8AC3E}">
        <p14:creationId xmlns:p14="http://schemas.microsoft.com/office/powerpoint/2010/main" val="2672304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radecimiento 1">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5" name="Forma libre: Forma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6" name="Forma libre: Forma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0" name="Forma libre: Forma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nvGrpSpPr>
          <p:cNvPr id="6" name="Grupo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Triángulo rectángulo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8" name="Triángulo rectángulo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9" name="Triángulo rectángulo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2" name="Título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rtl="0"/>
            <a:r>
              <a:rPr lang="es-ES" noProof="0"/>
              <a:t>Gracias</a:t>
            </a:r>
          </a:p>
        </p:txBody>
      </p:sp>
    </p:spTree>
    <p:extLst>
      <p:ext uri="{BB962C8B-B14F-4D97-AF65-F5344CB8AC3E}">
        <p14:creationId xmlns:p14="http://schemas.microsoft.com/office/powerpoint/2010/main" val="2236386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radecimiento 2">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5" name="Forma libre: Forma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6" name="Forma libre: Forma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0" name="Forma libre: Forma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rtl="0"/>
            <a:r>
              <a:rPr lang="es-ES" noProof="0"/>
              <a:t>Gracias</a:t>
            </a:r>
          </a:p>
        </p:txBody>
      </p:sp>
      <p:sp>
        <p:nvSpPr>
          <p:cNvPr id="35" name="Forma libre: Forma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32" name="Forma libre: Forma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30" name="Forma libre: Forma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Forma libre: Forma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9" name="Forma libre: Forma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Triángulo rectángulo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Forma libre: Forma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2" name="Forma libre: Forma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3" name="Forma libre: Forma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4" name="Forma libre: Forma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5" name="Forma libre: Forma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grpSp>
        <p:nvGrpSpPr>
          <p:cNvPr id="16" name="Grupo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orma libre: Forma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8" name="Forma libre: Forma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nvGrpSpPr>
          <p:cNvPr id="19" name="Grupo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orma libre: Forma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1" name="Forma libre: Forma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3" name="Marcador de texto 2">
            <a:extLst>
              <a:ext uri="{FF2B5EF4-FFF2-40B4-BE49-F238E27FC236}">
                <a16:creationId xmlns:a16="http://schemas.microsoft.com/office/drawing/2014/main" id="{5E194264-A3F5-42E2-9A63-DCCED0457E1B}"/>
              </a:ext>
            </a:extLst>
          </p:cNvPr>
          <p:cNvSpPr>
            <a:spLocks noGrp="1"/>
          </p:cNvSpPr>
          <p:nvPr>
            <p:ph type="body" idx="1" hasCustomPrompt="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rtl="0"/>
            <a:r>
              <a:rPr lang="es-ES" noProof="0"/>
              <a:t>Editar estilos de texto del patrón</a:t>
            </a:r>
          </a:p>
        </p:txBody>
      </p:sp>
      <p:sp>
        <p:nvSpPr>
          <p:cNvPr id="22" name="Marcador de número de diapositiva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
        <p:nvSpPr>
          <p:cNvPr id="23" name="Título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rtl="0"/>
            <a:r>
              <a:rPr lang="es-ES" noProof="0"/>
              <a:t>Título de la sección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alternativo">
    <p:spTree>
      <p:nvGrpSpPr>
        <p:cNvPr id="1" name=""/>
        <p:cNvGrpSpPr/>
        <p:nvPr/>
      </p:nvGrpSpPr>
      <p:grpSpPr>
        <a:xfrm>
          <a:off x="0" y="0"/>
          <a:ext cx="0" cy="0"/>
          <a:chOff x="0" y="0"/>
          <a:chExt cx="0" cy="0"/>
        </a:xfrm>
      </p:grpSpPr>
      <p:sp>
        <p:nvSpPr>
          <p:cNvPr id="22" name="Rectángulo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4" name="Forma libre: Forma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4" name="Forma libre: Forma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5" name="Forma libre: Forma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nvGrpSpPr>
          <p:cNvPr id="26" name="Grupo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orma libre: Forma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8" name="Forma libre: Forma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grpSp>
      <p:sp>
        <p:nvSpPr>
          <p:cNvPr id="29" name="Forma libre: Forma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30" name="Forma libre: Forma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grpSp>
        <p:nvGrpSpPr>
          <p:cNvPr id="31" name="Grupo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orma libre: Forma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3" name="Forma libre: Forma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2" name="Título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rtl="0"/>
            <a:r>
              <a:rPr lang="es-ES" noProof="0"/>
              <a:t>Título de la sección 01</a:t>
            </a:r>
          </a:p>
        </p:txBody>
      </p:sp>
      <p:sp>
        <p:nvSpPr>
          <p:cNvPr id="3" name="Marcador de texto 2">
            <a:extLst>
              <a:ext uri="{FF2B5EF4-FFF2-40B4-BE49-F238E27FC236}">
                <a16:creationId xmlns:a16="http://schemas.microsoft.com/office/drawing/2014/main" id="{5E194264-A3F5-42E2-9A63-DCCED0457E1B}"/>
              </a:ext>
            </a:extLst>
          </p:cNvPr>
          <p:cNvSpPr>
            <a:spLocks noGrp="1"/>
          </p:cNvSpPr>
          <p:nvPr>
            <p:ph type="body" idx="1" hasCustomPrompt="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rtl="0"/>
            <a:r>
              <a:rPr lang="es-ES" noProof="0"/>
              <a:t>Editar estilos de texto del patrón</a:t>
            </a:r>
          </a:p>
        </p:txBody>
      </p:sp>
      <p:sp>
        <p:nvSpPr>
          <p:cNvPr id="35" name="Marcador de número de diapositiva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de citas">
    <p:spTree>
      <p:nvGrpSpPr>
        <p:cNvPr id="1" name=""/>
        <p:cNvGrpSpPr/>
        <p:nvPr/>
      </p:nvGrpSpPr>
      <p:grpSpPr>
        <a:xfrm>
          <a:off x="0" y="0"/>
          <a:ext cx="0" cy="0"/>
          <a:chOff x="0" y="0"/>
          <a:chExt cx="0" cy="0"/>
        </a:xfrm>
      </p:grpSpPr>
      <p:sp>
        <p:nvSpPr>
          <p:cNvPr id="22" name="Rectángulo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4" name="Forma libre: Forma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24" name="Forma libre: Forma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5" name="Forma libre: Forma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4" name="Elipse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8" name="Título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rtl="0"/>
            <a:r>
              <a:rPr lang="es-ES" sz="18400" noProof="0">
                <a:solidFill>
                  <a:schemeClr val="accent1">
                    <a:lumMod val="60000"/>
                    <a:lumOff val="40000"/>
                  </a:schemeClr>
                </a:solidFill>
                <a:latin typeface="+mj-lt"/>
              </a:rPr>
              <a:t>“</a:t>
            </a:r>
          </a:p>
        </p:txBody>
      </p:sp>
      <p:sp>
        <p:nvSpPr>
          <p:cNvPr id="2" name="Título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rtl="0"/>
            <a:r>
              <a:rPr lang="es-ES" noProof="0"/>
              <a:t>Cita</a:t>
            </a:r>
          </a:p>
        </p:txBody>
      </p:sp>
      <p:sp>
        <p:nvSpPr>
          <p:cNvPr id="19" name="Marcador de número de diapositiva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ítulo + texto">
    <p:bg>
      <p:bgPr>
        <a:solidFill>
          <a:schemeClr val="accent2"/>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8" name="Forma libre: Forma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es-ES" noProof="0"/>
              <a:t>Haga clic para modificar el estilo de título del patrón</a:t>
            </a:r>
          </a:p>
        </p:txBody>
      </p:sp>
      <p:sp>
        <p:nvSpPr>
          <p:cNvPr id="5" name="Marcador de número de diapositiva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grpSp>
        <p:nvGrpSpPr>
          <p:cNvPr id="15" name="Grupo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a libre: Forma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7" name="Forma libre: Forma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23" name="Marcador de texto 22">
            <a:extLst>
              <a:ext uri="{FF2B5EF4-FFF2-40B4-BE49-F238E27FC236}">
                <a16:creationId xmlns:a16="http://schemas.microsoft.com/office/drawing/2014/main" id="{03618670-D1E4-466C-BDB5-FC890AC31457}"/>
              </a:ext>
            </a:extLst>
          </p:cNvPr>
          <p:cNvSpPr>
            <a:spLocks noGrp="1"/>
          </p:cNvSpPr>
          <p:nvPr>
            <p:ph type="body" sz="quarter" idx="13" hasCustomPrompt="1"/>
          </p:nvPr>
        </p:nvSpPr>
        <p:spPr>
          <a:xfrm>
            <a:off x="444500" y="1625385"/>
            <a:ext cx="6718300" cy="4093243"/>
          </a:xfrm>
        </p:spPr>
        <p:txBody>
          <a:bodyPr rtlCol="0">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rtl="0"/>
            <a:r>
              <a:rPr lang="es-ES" noProof="0"/>
              <a:t>Editar estilos de texto del patrón</a:t>
            </a:r>
          </a:p>
          <a:p>
            <a:pPr lvl="1" rtl="0"/>
            <a:r>
              <a:rPr lang="es-ES" noProof="0"/>
              <a:t>Segundo nivel</a:t>
            </a:r>
          </a:p>
          <a:p>
            <a:pPr lvl="2" rtl="0"/>
            <a:r>
              <a:rPr lang="es-ES" noProof="0"/>
              <a:t>Tercer nivel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el título">
    <p:bg>
      <p:bgPr>
        <a:solidFill>
          <a:schemeClr val="accent2"/>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8" name="Forma libre: Forma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2" name="Forma libre: Forma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Forma libre: Forma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es-ES" noProof="0"/>
              <a:t>Haga clic para modificar el estilo de título del patrón</a:t>
            </a:r>
          </a:p>
        </p:txBody>
      </p:sp>
      <p:grpSp>
        <p:nvGrpSpPr>
          <p:cNvPr id="15" name="Grupo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a libre: Forma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7" name="Forma libre: Forma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nvGrpSpPr>
          <p:cNvPr id="6" name="Grupo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ángulo: Una sola esquina cortada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es-ES" noProof="0"/>
            </a:p>
          </p:txBody>
        </p:sp>
        <p:sp>
          <p:nvSpPr>
            <p:cNvPr id="3" name="Rectángulo: Una sola esquina cortada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24" name="Forma libre: Forma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Marcador de número de diapositiva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ítulo y contenido">
    <p:bg>
      <p:bgPr>
        <a:solidFill>
          <a:schemeClr val="accent2"/>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8" name="Forma libre: Forma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2" name="Forma libre: Forma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Forma libre: Forma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es-ES" noProof="0"/>
              <a:t>Haga clic para modificar el estilo de título del patrón</a:t>
            </a:r>
          </a:p>
        </p:txBody>
      </p:sp>
      <p:grpSp>
        <p:nvGrpSpPr>
          <p:cNvPr id="15" name="Grupo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a libre: Forma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7" name="Forma libre: Forma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nvGrpSpPr>
          <p:cNvPr id="6" name="Grupo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ángulo: Una sola esquina cortada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es-ES" noProof="0"/>
            </a:p>
          </p:txBody>
        </p:sp>
        <p:sp>
          <p:nvSpPr>
            <p:cNvPr id="3" name="Rectángulo: Una sola esquina cortada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24" name="Forma libre: Forma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Marcador de número de diapositiva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
        <p:nvSpPr>
          <p:cNvPr id="20" name="Marcador de contenido 2">
            <a:extLst>
              <a:ext uri="{FF2B5EF4-FFF2-40B4-BE49-F238E27FC236}">
                <a16:creationId xmlns:a16="http://schemas.microsoft.com/office/drawing/2014/main" id="{0103A49C-32FF-49E6-86F3-FC2E19517BD5}"/>
              </a:ext>
            </a:extLst>
          </p:cNvPr>
          <p:cNvSpPr>
            <a:spLocks noGrp="1"/>
          </p:cNvSpPr>
          <p:nvPr>
            <p:ph idx="1" hasCustomPrompt="1"/>
          </p:nvPr>
        </p:nvSpPr>
        <p:spPr>
          <a:xfrm>
            <a:off x="443365" y="1825625"/>
            <a:ext cx="11215235" cy="4351338"/>
          </a:xfrm>
        </p:spPr>
        <p:txBody>
          <a:bodyPr rtlCol="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Tree>
    <p:extLst>
      <p:ext uri="{BB962C8B-B14F-4D97-AF65-F5344CB8AC3E}">
        <p14:creationId xmlns:p14="http://schemas.microsoft.com/office/powerpoint/2010/main" val="2636708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ación">
    <p:bg>
      <p:bgPr>
        <a:solidFill>
          <a:schemeClr val="accent2"/>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8" name="Forma libre: Forma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2" name="Forma libre: Forma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Forma libre: Forma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es-ES" noProof="0"/>
              <a:t>Haga clic para modificar el estilo de título del patrón</a:t>
            </a:r>
          </a:p>
        </p:txBody>
      </p:sp>
      <p:grpSp>
        <p:nvGrpSpPr>
          <p:cNvPr id="15" name="Grupo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a libre: Forma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7" name="Forma libre: Forma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nvGrpSpPr>
          <p:cNvPr id="6" name="Grupo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ángulo: Una sola esquina cortada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es-ES" noProof="0"/>
            </a:p>
          </p:txBody>
        </p:sp>
        <p:sp>
          <p:nvSpPr>
            <p:cNvPr id="3" name="Rectángulo: Una sola esquina cortada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24" name="Forma libre: Forma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Marcador de número de diapositiva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
        <p:nvSpPr>
          <p:cNvPr id="25" name="Marcador de texto 2">
            <a:extLst>
              <a:ext uri="{FF2B5EF4-FFF2-40B4-BE49-F238E27FC236}">
                <a16:creationId xmlns:a16="http://schemas.microsoft.com/office/drawing/2014/main" id="{7FA80A70-18DE-4DB9-9982-BA75BE54CF93}"/>
              </a:ext>
            </a:extLst>
          </p:cNvPr>
          <p:cNvSpPr>
            <a:spLocks noGrp="1"/>
          </p:cNvSpPr>
          <p:nvPr>
            <p:ph type="body" idx="1" hasCustomPrompt="1"/>
          </p:nvPr>
        </p:nvSpPr>
        <p:spPr>
          <a:xfrm>
            <a:off x="444500" y="1681163"/>
            <a:ext cx="5157787" cy="823912"/>
          </a:xfrm>
        </p:spPr>
        <p:txBody>
          <a:bodyPr rtlCol="0"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6" name="Marcador de posición de texto 4">
            <a:extLst>
              <a:ext uri="{FF2B5EF4-FFF2-40B4-BE49-F238E27FC236}">
                <a16:creationId xmlns:a16="http://schemas.microsoft.com/office/drawing/2014/main" id="{2801C0EF-C078-44B0-AD01-4850E9A65EE0}"/>
              </a:ext>
            </a:extLst>
          </p:cNvPr>
          <p:cNvSpPr>
            <a:spLocks noGrp="1"/>
          </p:cNvSpPr>
          <p:nvPr>
            <p:ph type="body" sz="quarter" idx="3" hasCustomPrompt="1"/>
          </p:nvPr>
        </p:nvSpPr>
        <p:spPr>
          <a:xfrm>
            <a:off x="6500812" y="1681163"/>
            <a:ext cx="5157788" cy="823912"/>
          </a:xfrm>
        </p:spPr>
        <p:txBody>
          <a:bodyPr rtlCol="0"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7" name="Marcador de posición de contenido 3">
            <a:extLst>
              <a:ext uri="{FF2B5EF4-FFF2-40B4-BE49-F238E27FC236}">
                <a16:creationId xmlns:a16="http://schemas.microsoft.com/office/drawing/2014/main" id="{7C9DED91-45F6-4308-A085-1EFACA6468CF}"/>
              </a:ext>
            </a:extLst>
          </p:cNvPr>
          <p:cNvSpPr>
            <a:spLocks noGrp="1"/>
          </p:cNvSpPr>
          <p:nvPr>
            <p:ph sz="half" idx="2" hasCustomPrompt="1"/>
          </p:nvPr>
        </p:nvSpPr>
        <p:spPr>
          <a:xfrm>
            <a:off x="444500" y="2505075"/>
            <a:ext cx="5157787" cy="3684588"/>
          </a:xfrm>
        </p:spPr>
        <p:txBody>
          <a:bodyPr rtlCol="0">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28" name="Marcador de posición de contenido 5">
            <a:extLst>
              <a:ext uri="{FF2B5EF4-FFF2-40B4-BE49-F238E27FC236}">
                <a16:creationId xmlns:a16="http://schemas.microsoft.com/office/drawing/2014/main" id="{0574B5E7-B666-439B-9278-67BE1EA6EBC5}"/>
              </a:ext>
            </a:extLst>
          </p:cNvPr>
          <p:cNvSpPr>
            <a:spLocks noGrp="1"/>
          </p:cNvSpPr>
          <p:nvPr>
            <p:ph sz="quarter" idx="4" hasCustomPrompt="1"/>
          </p:nvPr>
        </p:nvSpPr>
        <p:spPr>
          <a:xfrm>
            <a:off x="6475412" y="2505075"/>
            <a:ext cx="5183188" cy="3684588"/>
          </a:xfrm>
        </p:spPr>
        <p:txBody>
          <a:bodyPr rtlCol="0">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Tree>
    <p:extLst>
      <p:ext uri="{BB962C8B-B14F-4D97-AF65-F5344CB8AC3E}">
        <p14:creationId xmlns:p14="http://schemas.microsoft.com/office/powerpoint/2010/main" val="3219167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os objetos">
    <p:bg>
      <p:bgPr>
        <a:solidFill>
          <a:schemeClr val="accent2"/>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8" name="Forma libre: Forma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12" name="Forma libre: Forma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8" name="Forma libre: Forma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rtl="0"/>
            <a:r>
              <a:rPr lang="es-ES" noProof="0"/>
              <a:t>Haga clic para modificar el estilo de título del patrón</a:t>
            </a:r>
          </a:p>
        </p:txBody>
      </p:sp>
      <p:grpSp>
        <p:nvGrpSpPr>
          <p:cNvPr id="15" name="Grupo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orma libre: Forma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7" name="Forma libre: Forma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nvGrpSpPr>
          <p:cNvPr id="6" name="Grupo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ángulo: Una sola esquina cortada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es-ES" noProof="0"/>
            </a:p>
          </p:txBody>
        </p:sp>
        <p:sp>
          <p:nvSpPr>
            <p:cNvPr id="3" name="Rectángulo: Una sola esquina cortada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24" name="Forma libre: Forma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5" name="Marcador de número de diapositiva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rtlCol="0"/>
          <a:lstStyle>
            <a:lvl1pPr>
              <a:defRPr sz="1000">
                <a:solidFill>
                  <a:schemeClr val="bg1"/>
                </a:solidFill>
                <a:latin typeface="Trade Gothic LT Pro" panose="020B0503040303020004" pitchFamily="34" charset="0"/>
              </a:defRPr>
            </a:lvl1pPr>
          </a:lstStyle>
          <a:p>
            <a:pPr rtl="0"/>
            <a:fld id="{C263D6C4-4840-40CC-AC84-17E24B3B7BDE}" type="slidenum">
              <a:rPr lang="es-ES" noProof="0" smtClean="0"/>
              <a:pPr rtl="0"/>
              <a:t>‹Nº›</a:t>
            </a:fld>
            <a:endParaRPr lang="es-ES" noProof="0"/>
          </a:p>
        </p:txBody>
      </p:sp>
      <p:sp>
        <p:nvSpPr>
          <p:cNvPr id="20" name="Marcador de contenido 2">
            <a:extLst>
              <a:ext uri="{FF2B5EF4-FFF2-40B4-BE49-F238E27FC236}">
                <a16:creationId xmlns:a16="http://schemas.microsoft.com/office/drawing/2014/main" id="{FE796BFF-6E5F-4DE7-B193-F501FC094D63}"/>
              </a:ext>
            </a:extLst>
          </p:cNvPr>
          <p:cNvSpPr>
            <a:spLocks noGrp="1"/>
          </p:cNvSpPr>
          <p:nvPr>
            <p:ph sz="half" idx="1" hasCustomPrompt="1"/>
          </p:nvPr>
        </p:nvSpPr>
        <p:spPr>
          <a:xfrm>
            <a:off x="443365" y="1517715"/>
            <a:ext cx="5184437" cy="4659248"/>
          </a:xfrm>
        </p:spPr>
        <p:txBody>
          <a:bodyPr rtlCol="0">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21" name="Marcador de posición de contenido 3">
            <a:extLst>
              <a:ext uri="{FF2B5EF4-FFF2-40B4-BE49-F238E27FC236}">
                <a16:creationId xmlns:a16="http://schemas.microsoft.com/office/drawing/2014/main" id="{78622754-CA4D-4C27-A37F-B26E7B4C9CA2}"/>
              </a:ext>
            </a:extLst>
          </p:cNvPr>
          <p:cNvSpPr>
            <a:spLocks noGrp="1"/>
          </p:cNvSpPr>
          <p:nvPr>
            <p:ph sz="half" idx="2" hasCustomPrompt="1"/>
          </p:nvPr>
        </p:nvSpPr>
        <p:spPr>
          <a:xfrm>
            <a:off x="6474163" y="1517715"/>
            <a:ext cx="5184437" cy="4659248"/>
          </a:xfrm>
        </p:spPr>
        <p:txBody>
          <a:bodyPr rtlCol="0">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Tree>
    <p:extLst>
      <p:ext uri="{BB962C8B-B14F-4D97-AF65-F5344CB8AC3E}">
        <p14:creationId xmlns:p14="http://schemas.microsoft.com/office/powerpoint/2010/main" val="99959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número de diapositiva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C263D6C4-4840-40CC-AC84-17E24B3B7BDE}" type="slidenum">
              <a:rPr lang="es-ES" noProof="0" smtClean="0"/>
              <a:t>‹Nº›</a:t>
            </a:fld>
            <a:endParaRPr lang="es-ES" noProof="0"/>
          </a:p>
        </p:txBody>
      </p:sp>
      <p:sp>
        <p:nvSpPr>
          <p:cNvPr id="5" name="Rectángulo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7" name="Forma libre: Forma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8" name="Forma libre: Forma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s-ES" noProof="0"/>
          </a:p>
        </p:txBody>
      </p:sp>
      <p:sp>
        <p:nvSpPr>
          <p:cNvPr id="9" name="Forma libre: Forma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0" name="Forma libre: Forma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1" name="Título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pPr rtl="0"/>
            <a:r>
              <a:rPr lang="es-ES" noProof="0">
                <a:latin typeface="+mj-lt"/>
              </a:rPr>
              <a:t>Haga clic para modificar el estilo de título del patrón</a:t>
            </a:r>
          </a:p>
        </p:txBody>
      </p:sp>
      <p:grpSp>
        <p:nvGrpSpPr>
          <p:cNvPr id="12" name="Grupo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orma libre: Forma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4" name="Forma libre: Forma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grpSp>
        <p:nvGrpSpPr>
          <p:cNvPr id="15" name="Grupo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ángulo: Una sola esquina cortada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es-ES" noProof="0"/>
            </a:p>
          </p:txBody>
        </p:sp>
        <p:sp>
          <p:nvSpPr>
            <p:cNvPr id="17" name="Rectángulo: Una sola esquina cortada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sp>
        <p:nvSpPr>
          <p:cNvPr id="18" name="Forma libre: Forma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9" name="Marcador de número de diapositiva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rtlCol="0"/>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fld id="{C263D6C4-4840-40CC-AC84-17E24B3B7BDE}" type="slidenum">
              <a:rPr lang="es-ES" noProof="0" smtClean="0"/>
              <a:pPr rtl="0"/>
              <a:t>‹Nº›</a:t>
            </a:fld>
            <a:endParaRPr lang="es-ES" noProof="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4" r:id="rId7"/>
    <p:sldLayoutId id="2147483665" r:id="rId8"/>
    <p:sldLayoutId id="2147483673" r:id="rId9"/>
    <p:sldLayoutId id="2147483662" r:id="rId10"/>
    <p:sldLayoutId id="2147483663" r:id="rId11"/>
    <p:sldLayoutId id="2147483664" r:id="rId12"/>
    <p:sldLayoutId id="2147483675" r:id="rId13"/>
    <p:sldLayoutId id="2147483676" r:id="rId14"/>
    <p:sldLayoutId id="2147483672" r:id="rId15"/>
    <p:sldLayoutId id="2147483667" r:id="rId16"/>
    <p:sldLayoutId id="214748366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6D46F537-A45B-B98F-FD10-B9D2D42E40CF}"/>
              </a:ext>
            </a:extLst>
          </p:cNvPr>
          <p:cNvSpPr>
            <a:spLocks noGrp="1"/>
          </p:cNvSpPr>
          <p:nvPr>
            <p:ph type="ctrTitle"/>
          </p:nvPr>
        </p:nvSpPr>
        <p:spPr/>
        <p:txBody>
          <a:bodyPr/>
          <a:lstStyle/>
          <a:p>
            <a:pPr algn="ctr"/>
            <a:r>
              <a:rPr lang="es-ES" sz="2800" b="1" dirty="0"/>
              <a:t>Universidad Nacional de Salta</a:t>
            </a:r>
            <a:br>
              <a:rPr lang="es-ES" sz="2800" b="1" dirty="0"/>
            </a:br>
            <a:r>
              <a:rPr lang="es-ES" sz="2800" b="1" dirty="0"/>
              <a:t>Extensión Áulica Cafayate </a:t>
            </a:r>
            <a:br>
              <a:rPr lang="es-ES" sz="2800" b="1" dirty="0"/>
            </a:br>
            <a:r>
              <a:rPr lang="es-ES" sz="2800" b="1" dirty="0"/>
              <a:t>Tecnicatura Universitaria en Enología y Viticultura</a:t>
            </a:r>
            <a:br>
              <a:rPr lang="es-AR" b="1" dirty="0"/>
            </a:br>
            <a:endParaRPr lang="es-AR" dirty="0"/>
          </a:p>
        </p:txBody>
      </p:sp>
      <p:sp>
        <p:nvSpPr>
          <p:cNvPr id="8" name="Título 1">
            <a:extLst>
              <a:ext uri="{FF2B5EF4-FFF2-40B4-BE49-F238E27FC236}">
                <a16:creationId xmlns:a16="http://schemas.microsoft.com/office/drawing/2014/main" id="{AC8A6F52-F5B1-F4C2-3E9B-D77521AAF06F}"/>
              </a:ext>
            </a:extLst>
          </p:cNvPr>
          <p:cNvSpPr txBox="1">
            <a:spLocks/>
          </p:cNvSpPr>
          <p:nvPr/>
        </p:nvSpPr>
        <p:spPr>
          <a:xfrm>
            <a:off x="2353056" y="3429000"/>
            <a:ext cx="8038569" cy="1344431"/>
          </a:xfrm>
          <a:prstGeom prst="rect">
            <a:avLst/>
          </a:prstGeom>
        </p:spPr>
        <p:txBody>
          <a:bodyPr vert="horz" lIns="91440" tIns="45720" rIns="91440" bIns="45720" rtlCol="0" anchor="b">
            <a:normAutofit lnSpcReduction="10000"/>
          </a:bodyPr>
          <a:lstStyle>
            <a:lvl1pPr algn="l" defTabSz="914400" rtl="0" eaLnBrk="1" latinLnBrk="0" hangingPunct="1">
              <a:lnSpc>
                <a:spcPct val="90000"/>
              </a:lnSpc>
              <a:spcBef>
                <a:spcPct val="0"/>
              </a:spcBef>
              <a:buNone/>
              <a:defRPr lang="en-GB" sz="6600" b="1" kern="1200" dirty="0">
                <a:solidFill>
                  <a:schemeClr val="accent2"/>
                </a:solidFill>
                <a:latin typeface="+mj-lt"/>
                <a:ea typeface="Tahoma" panose="020B0604030504040204" pitchFamily="34" charset="0"/>
                <a:cs typeface="Tahoma" panose="020B0604030504040204" pitchFamily="34" charset="0"/>
              </a:defRPr>
            </a:lvl1pPr>
          </a:lstStyle>
          <a:p>
            <a:pPr algn="ctr"/>
            <a:r>
              <a:rPr lang="es-ES" sz="5000" dirty="0"/>
              <a:t>CÁTEDRA: GESTIÓN DE PROCESOS VITÍCOLAS</a:t>
            </a:r>
            <a:endParaRPr lang="es-AR" sz="5000" dirty="0"/>
          </a:p>
        </p:txBody>
      </p:sp>
      <p:pic>
        <p:nvPicPr>
          <p:cNvPr id="11" name="Imagen 10">
            <a:extLst>
              <a:ext uri="{FF2B5EF4-FFF2-40B4-BE49-F238E27FC236}">
                <a16:creationId xmlns:a16="http://schemas.microsoft.com/office/drawing/2014/main" id="{CDAB202C-3EF2-D07B-4961-BDCAD742FA8F}"/>
              </a:ext>
            </a:extLst>
          </p:cNvPr>
          <p:cNvPicPr>
            <a:picLocks noChangeAspect="1"/>
          </p:cNvPicPr>
          <p:nvPr/>
        </p:nvPicPr>
        <p:blipFill>
          <a:blip r:embed="rId3"/>
          <a:stretch>
            <a:fillRect/>
          </a:stretch>
        </p:blipFill>
        <p:spPr>
          <a:xfrm>
            <a:off x="9838944" y="601653"/>
            <a:ext cx="1564547" cy="2049336"/>
          </a:xfrm>
          <a:prstGeom prst="rect">
            <a:avLst/>
          </a:prstGeom>
        </p:spPr>
      </p:pic>
    </p:spTree>
    <p:extLst>
      <p:ext uri="{BB962C8B-B14F-4D97-AF65-F5344CB8AC3E}">
        <p14:creationId xmlns:p14="http://schemas.microsoft.com/office/powerpoint/2010/main" val="394693459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AR" dirty="0"/>
              <a:t>Tipos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10</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590274" y="1551846"/>
            <a:ext cx="10445156" cy="2308324"/>
          </a:xfrm>
          <a:prstGeom prst="rect">
            <a:avLst/>
          </a:prstGeom>
          <a:noFill/>
        </p:spPr>
        <p:txBody>
          <a:bodyPr wrap="square">
            <a:spAutoFit/>
          </a:bodyPr>
          <a:lstStyle/>
          <a:p>
            <a:pPr algn="l"/>
            <a:r>
              <a:rPr lang="es-MX" dirty="0">
                <a:solidFill>
                  <a:schemeClr val="bg1"/>
                </a:solidFill>
              </a:rPr>
              <a:t>Para calcular la amortización de un activo hay que tener en cuenta varios elementos:</a:t>
            </a:r>
          </a:p>
          <a:p>
            <a:pPr algn="l"/>
            <a:endParaRPr lang="es-MX" dirty="0">
              <a:solidFill>
                <a:schemeClr val="bg1"/>
              </a:solidFill>
            </a:endParaRPr>
          </a:p>
          <a:p>
            <a:pPr algn="l"/>
            <a:r>
              <a:rPr lang="es-MX" dirty="0">
                <a:solidFill>
                  <a:schemeClr val="bg1"/>
                </a:solidFill>
              </a:rPr>
              <a:t>Valor de adquisición: es el precio por el que se adquiere el bien.</a:t>
            </a:r>
          </a:p>
          <a:p>
            <a:pPr algn="l"/>
            <a:r>
              <a:rPr lang="es-MX" dirty="0">
                <a:solidFill>
                  <a:schemeClr val="bg1"/>
                </a:solidFill>
              </a:rPr>
              <a:t>Vida útil: el periodo de tiempo que el bien va a ser útil para la empresa. La ley prevé un período de vida útil máximo para cada tipo de  inmovilizado, que puede consultarse en la página web de la Agencia Tributaria.</a:t>
            </a:r>
          </a:p>
          <a:p>
            <a:pPr algn="l"/>
            <a:r>
              <a:rPr lang="es-MX" dirty="0">
                <a:solidFill>
                  <a:schemeClr val="bg1"/>
                </a:solidFill>
              </a:rPr>
              <a:t>Valor residual: es el valor del bien al finalizar su vida útil; sería el precio al que se pondría a la venta en ese momento.</a:t>
            </a:r>
          </a:p>
        </p:txBody>
      </p:sp>
    </p:spTree>
    <p:extLst>
      <p:ext uri="{BB962C8B-B14F-4D97-AF65-F5344CB8AC3E}">
        <p14:creationId xmlns:p14="http://schemas.microsoft.com/office/powerpoint/2010/main" val="3690907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AR" dirty="0"/>
              <a:t>Tipos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11</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590274" y="1551846"/>
            <a:ext cx="10445156" cy="4616648"/>
          </a:xfrm>
          <a:prstGeom prst="rect">
            <a:avLst/>
          </a:prstGeom>
          <a:noFill/>
        </p:spPr>
        <p:txBody>
          <a:bodyPr wrap="square">
            <a:spAutoFit/>
          </a:bodyPr>
          <a:lstStyle/>
          <a:p>
            <a:pPr algn="l"/>
            <a:r>
              <a:rPr lang="es-MX" sz="1400" dirty="0">
                <a:solidFill>
                  <a:schemeClr val="bg1"/>
                </a:solidFill>
              </a:rPr>
              <a:t>Métodos de cálculo de la amortización en contabilidad</a:t>
            </a:r>
          </a:p>
          <a:p>
            <a:pPr algn="l"/>
            <a:r>
              <a:rPr lang="es-MX" sz="1400" dirty="0">
                <a:solidFill>
                  <a:schemeClr val="bg1"/>
                </a:solidFill>
              </a:rPr>
              <a:t>La amortización en contabilidad se realiza con carácter anual: en cada ejercicio la empresa debe registrar la efectiva depreciación del activo durante el periodo. Existen varias formas para reflejar en la contabilidad de una empresa la amortización de sus activos. La amortización lineal y la decreciente son las más utilizadas.</a:t>
            </a:r>
          </a:p>
          <a:p>
            <a:pPr algn="l"/>
            <a:endParaRPr lang="es-MX" sz="1400" dirty="0">
              <a:solidFill>
                <a:schemeClr val="bg1"/>
              </a:solidFill>
            </a:endParaRPr>
          </a:p>
          <a:p>
            <a:pPr algn="l"/>
            <a:r>
              <a:rPr lang="es-MX" sz="1400" dirty="0">
                <a:solidFill>
                  <a:schemeClr val="bg1"/>
                </a:solidFill>
              </a:rPr>
              <a:t>Amortización lineal</a:t>
            </a:r>
          </a:p>
          <a:p>
            <a:pPr algn="l"/>
            <a:r>
              <a:rPr lang="es-MX" sz="1400" dirty="0">
                <a:solidFill>
                  <a:schemeClr val="bg1"/>
                </a:solidFill>
              </a:rPr>
              <a:t>El método de amortización lineal consiste en depreciar un bien a través de cuotas de amortización anuales iguales. Se puede realizar de dos maneras:</a:t>
            </a:r>
          </a:p>
          <a:p>
            <a:pPr algn="l"/>
            <a:endParaRPr lang="es-MX" sz="1400" dirty="0">
              <a:solidFill>
                <a:schemeClr val="bg1"/>
              </a:solidFill>
            </a:endParaRPr>
          </a:p>
          <a:p>
            <a:pPr algn="l"/>
            <a:r>
              <a:rPr lang="es-MX" sz="1400" dirty="0">
                <a:solidFill>
                  <a:schemeClr val="bg1"/>
                </a:solidFill>
              </a:rPr>
              <a:t>Mediante un porcentaje: se asigna un coeficiente anual a cada tipo de inmovilizado (pueden verse en la web de la AEAT), que se multiplica por el valor de adquisición,</a:t>
            </a:r>
          </a:p>
          <a:p>
            <a:pPr algn="l"/>
            <a:r>
              <a:rPr lang="es-MX" sz="1400" dirty="0">
                <a:solidFill>
                  <a:schemeClr val="bg1"/>
                </a:solidFill>
              </a:rPr>
              <a:t>Amortización anual = Valor adquisición x coeficiente (%)</a:t>
            </a:r>
          </a:p>
          <a:p>
            <a:pPr algn="l"/>
            <a:r>
              <a:rPr lang="es-MX" sz="1400" dirty="0">
                <a:solidFill>
                  <a:schemeClr val="bg1"/>
                </a:solidFill>
              </a:rPr>
              <a:t>Mediante la vida útil: se divide el valor de adquisición del activo por su vida útil (que también puede consultarse en la AEAT),</a:t>
            </a:r>
          </a:p>
          <a:p>
            <a:pPr algn="l"/>
            <a:r>
              <a:rPr lang="es-MX" sz="1400" dirty="0">
                <a:solidFill>
                  <a:schemeClr val="bg1"/>
                </a:solidFill>
              </a:rPr>
              <a:t> Amortización anual = Valor de adquisición / vida útil</a:t>
            </a:r>
          </a:p>
          <a:p>
            <a:pPr algn="l"/>
            <a:r>
              <a:rPr lang="es-MX" sz="1400" dirty="0">
                <a:solidFill>
                  <a:schemeClr val="bg1"/>
                </a:solidFill>
              </a:rPr>
              <a:t>Amortización decreciente</a:t>
            </a:r>
          </a:p>
          <a:p>
            <a:pPr algn="l"/>
            <a:r>
              <a:rPr lang="es-MX" sz="1400" dirty="0">
                <a:solidFill>
                  <a:schemeClr val="bg1"/>
                </a:solidFill>
              </a:rPr>
              <a:t>En cuanto al método de amortización decreciente, en este caso se aplica un porcentaje al valor  pendiente de amortizar, valor que va disminuyendo en cada ejercicio. Según las tablas oficiales, los porcentajes son de:</a:t>
            </a:r>
          </a:p>
          <a:p>
            <a:pPr algn="l"/>
            <a:endParaRPr lang="es-MX" sz="1400" dirty="0">
              <a:solidFill>
                <a:schemeClr val="bg1"/>
              </a:solidFill>
            </a:endParaRPr>
          </a:p>
          <a:p>
            <a:pPr algn="l"/>
            <a:r>
              <a:rPr lang="es-MX" sz="1400" dirty="0">
                <a:solidFill>
                  <a:schemeClr val="bg1"/>
                </a:solidFill>
              </a:rPr>
              <a:t>1,5: si el bien tiene un período de amortización inferior a 5 años.</a:t>
            </a:r>
          </a:p>
          <a:p>
            <a:pPr algn="l"/>
            <a:r>
              <a:rPr lang="es-MX" sz="1400" dirty="0">
                <a:solidFill>
                  <a:schemeClr val="bg1"/>
                </a:solidFill>
              </a:rPr>
              <a:t>2: si el bien tiene un período de amortización igual o superior a 5 años e inferior a 8 años.</a:t>
            </a:r>
          </a:p>
          <a:p>
            <a:pPr algn="l"/>
            <a:r>
              <a:rPr lang="es-MX" sz="1400" dirty="0">
                <a:solidFill>
                  <a:schemeClr val="bg1"/>
                </a:solidFill>
              </a:rPr>
              <a:t>2,5: si el bien tiene un período de amortización igual o superior a 8 años.</a:t>
            </a:r>
          </a:p>
        </p:txBody>
      </p:sp>
    </p:spTree>
    <p:extLst>
      <p:ext uri="{BB962C8B-B14F-4D97-AF65-F5344CB8AC3E}">
        <p14:creationId xmlns:p14="http://schemas.microsoft.com/office/powerpoint/2010/main" val="376201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AR" dirty="0"/>
              <a:t>Tipos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12</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590274" y="1551846"/>
            <a:ext cx="10445156" cy="4185761"/>
          </a:xfrm>
          <a:prstGeom prst="rect">
            <a:avLst/>
          </a:prstGeom>
          <a:noFill/>
        </p:spPr>
        <p:txBody>
          <a:bodyPr wrap="square">
            <a:spAutoFit/>
          </a:bodyPr>
          <a:lstStyle/>
          <a:p>
            <a:pPr algn="l"/>
            <a:r>
              <a:rPr lang="es-ES" sz="1400" dirty="0">
                <a:solidFill>
                  <a:schemeClr val="bg1"/>
                </a:solidFill>
              </a:rPr>
              <a:t>La empresa “VIÑAS SRL.” posee en su rubro Bienes de Uso las siguientes </a:t>
            </a:r>
            <a:r>
              <a:rPr lang="es-ES" sz="1400" dirty="0" err="1">
                <a:solidFill>
                  <a:schemeClr val="bg1"/>
                </a:solidFill>
              </a:rPr>
              <a:t>cuetas</a:t>
            </a:r>
            <a:r>
              <a:rPr lang="es-ES" sz="1400" dirty="0">
                <a:solidFill>
                  <a:schemeClr val="bg1"/>
                </a:solidFill>
              </a:rPr>
              <a:t>:</a:t>
            </a:r>
          </a:p>
          <a:p>
            <a:pPr algn="l"/>
            <a:r>
              <a:rPr lang="es-ES" sz="1400" dirty="0">
                <a:solidFill>
                  <a:schemeClr val="bg1"/>
                </a:solidFill>
              </a:rPr>
              <a:t>Maquinarias $20.000</a:t>
            </a:r>
          </a:p>
          <a:p>
            <a:r>
              <a:rPr lang="es-AR" sz="1400" dirty="0">
                <a:solidFill>
                  <a:schemeClr val="bg1"/>
                </a:solidFill>
              </a:rPr>
              <a:t>Rodados $10.000</a:t>
            </a:r>
          </a:p>
          <a:p>
            <a:r>
              <a:rPr lang="es-AR" sz="1400" dirty="0">
                <a:solidFill>
                  <a:schemeClr val="bg1"/>
                </a:solidFill>
              </a:rPr>
              <a:t>Instalaciones $10.000</a:t>
            </a:r>
          </a:p>
          <a:p>
            <a:r>
              <a:rPr lang="es-AR" sz="1400" dirty="0">
                <a:solidFill>
                  <a:schemeClr val="bg1"/>
                </a:solidFill>
              </a:rPr>
              <a:t>Valores de recupero:</a:t>
            </a:r>
          </a:p>
          <a:p>
            <a:pPr algn="l"/>
            <a:r>
              <a:rPr lang="es-AR" sz="1400" dirty="0">
                <a:solidFill>
                  <a:schemeClr val="bg1"/>
                </a:solidFill>
              </a:rPr>
              <a:t>Maquinarias  $500</a:t>
            </a:r>
          </a:p>
          <a:p>
            <a:pPr algn="l"/>
            <a:r>
              <a:rPr lang="es-AR" sz="1400" dirty="0">
                <a:solidFill>
                  <a:schemeClr val="bg1"/>
                </a:solidFill>
              </a:rPr>
              <a:t>Rodados  - no posee</a:t>
            </a:r>
          </a:p>
          <a:p>
            <a:pPr algn="l"/>
            <a:r>
              <a:rPr lang="es-AR" sz="1400" dirty="0">
                <a:solidFill>
                  <a:schemeClr val="bg1"/>
                </a:solidFill>
              </a:rPr>
              <a:t>Instalaciones  - no posee</a:t>
            </a:r>
          </a:p>
          <a:p>
            <a:pPr algn="l"/>
            <a:endParaRPr lang="es-AR" sz="1400" dirty="0">
              <a:solidFill>
                <a:schemeClr val="bg1"/>
              </a:solidFill>
            </a:endParaRPr>
          </a:p>
          <a:p>
            <a:pPr algn="l"/>
            <a:r>
              <a:rPr lang="es-ES" sz="1400" dirty="0">
                <a:solidFill>
                  <a:schemeClr val="bg1"/>
                </a:solidFill>
              </a:rPr>
              <a:t>Fecha de compra : </a:t>
            </a:r>
          </a:p>
          <a:p>
            <a:pPr algn="l"/>
            <a:r>
              <a:rPr lang="es-ES" sz="1400" dirty="0">
                <a:solidFill>
                  <a:schemeClr val="bg1"/>
                </a:solidFill>
              </a:rPr>
              <a:t>Maquinarias 10/03/2016</a:t>
            </a:r>
          </a:p>
          <a:p>
            <a:pPr algn="l"/>
            <a:r>
              <a:rPr lang="es-ES" sz="1400" dirty="0">
                <a:solidFill>
                  <a:schemeClr val="bg1"/>
                </a:solidFill>
              </a:rPr>
              <a:t>Rodados 15/04/2012</a:t>
            </a:r>
          </a:p>
          <a:p>
            <a:pPr algn="l"/>
            <a:r>
              <a:rPr lang="es-ES" sz="1400" dirty="0">
                <a:solidFill>
                  <a:schemeClr val="bg1"/>
                </a:solidFill>
              </a:rPr>
              <a:t>Instalaciones 10/02/2012</a:t>
            </a:r>
          </a:p>
          <a:p>
            <a:pPr algn="l"/>
            <a:endParaRPr lang="es-ES" sz="1400" dirty="0">
              <a:solidFill>
                <a:schemeClr val="bg1"/>
              </a:solidFill>
            </a:endParaRPr>
          </a:p>
          <a:p>
            <a:pPr algn="l"/>
            <a:r>
              <a:rPr lang="es-ES" sz="1400" dirty="0">
                <a:solidFill>
                  <a:schemeClr val="bg1"/>
                </a:solidFill>
              </a:rPr>
              <a:t>Vida útil estimada: </a:t>
            </a:r>
          </a:p>
          <a:p>
            <a:pPr algn="l"/>
            <a:r>
              <a:rPr lang="es-ES" sz="1400" dirty="0">
                <a:solidFill>
                  <a:schemeClr val="bg1"/>
                </a:solidFill>
              </a:rPr>
              <a:t>Maquinarias 10 años.</a:t>
            </a:r>
          </a:p>
          <a:p>
            <a:pPr algn="l"/>
            <a:r>
              <a:rPr lang="es-ES" sz="1400" dirty="0">
                <a:solidFill>
                  <a:schemeClr val="bg1"/>
                </a:solidFill>
              </a:rPr>
              <a:t>Rodados 200.000 km.</a:t>
            </a:r>
          </a:p>
          <a:p>
            <a:pPr algn="l"/>
            <a:r>
              <a:rPr lang="es-ES" sz="1400" dirty="0">
                <a:solidFill>
                  <a:schemeClr val="bg1"/>
                </a:solidFill>
              </a:rPr>
              <a:t>Instalaciones 10 años</a:t>
            </a:r>
          </a:p>
          <a:p>
            <a:pPr algn="l"/>
            <a:r>
              <a:rPr lang="es-ES" sz="1400" dirty="0">
                <a:solidFill>
                  <a:schemeClr val="bg1"/>
                </a:solidFill>
              </a:rPr>
              <a:t>	</a:t>
            </a:r>
            <a:endParaRPr lang="es-MX" sz="1400" dirty="0">
              <a:solidFill>
                <a:schemeClr val="bg1"/>
              </a:solidFill>
            </a:endParaRPr>
          </a:p>
        </p:txBody>
      </p:sp>
    </p:spTree>
    <p:extLst>
      <p:ext uri="{BB962C8B-B14F-4D97-AF65-F5344CB8AC3E}">
        <p14:creationId xmlns:p14="http://schemas.microsoft.com/office/powerpoint/2010/main" val="121011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AR" dirty="0"/>
              <a:t>Tipos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13</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590274" y="1551846"/>
            <a:ext cx="10445156" cy="2246769"/>
          </a:xfrm>
          <a:prstGeom prst="rect">
            <a:avLst/>
          </a:prstGeom>
          <a:noFill/>
        </p:spPr>
        <p:txBody>
          <a:bodyPr wrap="square">
            <a:spAutoFit/>
          </a:bodyPr>
          <a:lstStyle/>
          <a:p>
            <a:pPr marL="342900" indent="-342900" algn="l">
              <a:buAutoNum type="alphaLcParenR"/>
            </a:pPr>
            <a:r>
              <a:rPr lang="es-ES" sz="1400" dirty="0">
                <a:solidFill>
                  <a:schemeClr val="bg1"/>
                </a:solidFill>
              </a:rPr>
              <a:t>Calcular la amortización al cierre del ejercicio 31/12/2019.</a:t>
            </a:r>
          </a:p>
          <a:p>
            <a:pPr marL="342900" indent="-342900" algn="l">
              <a:buAutoNum type="alphaLcParenR"/>
            </a:pPr>
            <a:endParaRPr lang="es-ES" sz="1400" dirty="0">
              <a:solidFill>
                <a:schemeClr val="bg1"/>
              </a:solidFill>
            </a:endParaRPr>
          </a:p>
          <a:p>
            <a:pPr algn="l"/>
            <a:r>
              <a:rPr lang="es-ES" sz="1400" dirty="0">
                <a:solidFill>
                  <a:schemeClr val="bg1"/>
                </a:solidFill>
              </a:rPr>
              <a:t>AMORTIZACION MAQUINARIA</a:t>
            </a:r>
          </a:p>
          <a:p>
            <a:pPr algn="l"/>
            <a:r>
              <a:rPr lang="es-ES" sz="1400" dirty="0">
                <a:solidFill>
                  <a:schemeClr val="bg1"/>
                </a:solidFill>
              </a:rPr>
              <a:t>VALOR DE LA MAQUINARIA $ 20.000 </a:t>
            </a:r>
          </a:p>
          <a:p>
            <a:pPr algn="l"/>
            <a:r>
              <a:rPr lang="es-ES" sz="1400" dirty="0">
                <a:solidFill>
                  <a:schemeClr val="bg1"/>
                </a:solidFill>
              </a:rPr>
              <a:t>VIDA UTIL = 10 AÑOS</a:t>
            </a:r>
          </a:p>
          <a:p>
            <a:pPr algn="l"/>
            <a:r>
              <a:rPr lang="es-ES" sz="1400" dirty="0">
                <a:solidFill>
                  <a:schemeClr val="bg1"/>
                </a:solidFill>
              </a:rPr>
              <a:t>VALOR AMORTIZABLE = 20.000- 500 = 19.500</a:t>
            </a:r>
          </a:p>
          <a:p>
            <a:pPr algn="l"/>
            <a:r>
              <a:rPr lang="es-ES" sz="1400" dirty="0">
                <a:solidFill>
                  <a:schemeClr val="bg1"/>
                </a:solidFill>
              </a:rPr>
              <a:t>CALCULO DE AMORTIZACIONES= 19.500/ 10 AÑOS = 1.950</a:t>
            </a:r>
          </a:p>
          <a:p>
            <a:pPr algn="l"/>
            <a:r>
              <a:rPr lang="es-ES" sz="1400" dirty="0">
                <a:solidFill>
                  <a:schemeClr val="bg1"/>
                </a:solidFill>
              </a:rPr>
              <a:t>TRASCURRIERON 4 AÑOS = CUOTA DE AMORTIZACIÓN * 4 AÑOS= 7.800AMORTIZACION ACUMULADA = 7.800</a:t>
            </a:r>
          </a:p>
          <a:p>
            <a:pPr algn="l"/>
            <a:r>
              <a:rPr lang="es-ES" sz="1400" dirty="0">
                <a:solidFill>
                  <a:schemeClr val="bg1"/>
                </a:solidFill>
              </a:rPr>
              <a:t>VALOR RESIDUAL = VALOR DE ORIGEN – AMORTIZACIONES ACUMULADASVALOR RESIDUAL = 20.000 – 7.800 = 12.200	</a:t>
            </a:r>
            <a:endParaRPr lang="es-MX" sz="1400" dirty="0">
              <a:solidFill>
                <a:schemeClr val="bg1"/>
              </a:solidFill>
            </a:endParaRPr>
          </a:p>
        </p:txBody>
      </p:sp>
    </p:spTree>
    <p:extLst>
      <p:ext uri="{BB962C8B-B14F-4D97-AF65-F5344CB8AC3E}">
        <p14:creationId xmlns:p14="http://schemas.microsoft.com/office/powerpoint/2010/main" val="8464239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MX" dirty="0"/>
              <a:t>E</a:t>
            </a:r>
            <a:r>
              <a:rPr lang="es-AR" dirty="0" err="1"/>
              <a:t>structura</a:t>
            </a:r>
            <a:r>
              <a:rPr lang="es-AR" dirty="0"/>
              <a:t>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14</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590274" y="1551846"/>
            <a:ext cx="10806596" cy="2585323"/>
          </a:xfrm>
          <a:prstGeom prst="rect">
            <a:avLst/>
          </a:prstGeom>
          <a:noFill/>
        </p:spPr>
        <p:txBody>
          <a:bodyPr wrap="square">
            <a:spAutoFit/>
          </a:bodyPr>
          <a:lstStyle/>
          <a:p>
            <a:pPr algn="l"/>
            <a:r>
              <a:rPr lang="es-MX" b="0" i="0" dirty="0">
                <a:solidFill>
                  <a:schemeClr val="bg1"/>
                </a:solidFill>
                <a:effectLst/>
                <a:latin typeface="CentraNube"/>
              </a:rPr>
              <a:t>¿Por qué es importante tener una estructura de costos?</a:t>
            </a:r>
          </a:p>
          <a:p>
            <a:pPr algn="l"/>
            <a:r>
              <a:rPr lang="es-MX" b="0" i="0" dirty="0">
                <a:solidFill>
                  <a:schemeClr val="bg1"/>
                </a:solidFill>
                <a:effectLst/>
                <a:latin typeface="CentraNube"/>
              </a:rPr>
              <a:t>Una estructura de costos es uno de los aspectos que deben plantearse a la hora de definir el modelo de negocio de una empresa, su importancia radica en estas razones:</a:t>
            </a:r>
          </a:p>
          <a:p>
            <a:pPr algn="l"/>
            <a:endParaRPr lang="es-MX" b="0" i="0" dirty="0">
              <a:solidFill>
                <a:schemeClr val="bg1"/>
              </a:solidFill>
              <a:effectLst/>
              <a:latin typeface="CentraNube"/>
            </a:endParaRPr>
          </a:p>
          <a:p>
            <a:pPr algn="l"/>
            <a:r>
              <a:rPr lang="es-MX" b="0" i="0" dirty="0">
                <a:solidFill>
                  <a:schemeClr val="bg1"/>
                </a:solidFill>
                <a:effectLst/>
                <a:latin typeface="CentraNube"/>
              </a:rPr>
              <a:t>Es útil para evaluar aumentos o disminuciones de los costos en general.</a:t>
            </a:r>
          </a:p>
          <a:p>
            <a:pPr algn="l"/>
            <a:r>
              <a:rPr lang="es-MX" b="0" i="0" dirty="0">
                <a:solidFill>
                  <a:schemeClr val="bg1"/>
                </a:solidFill>
                <a:effectLst/>
                <a:latin typeface="CentraNube"/>
              </a:rPr>
              <a:t>Ayuda a calcular la utilidad y los beneficios en la venta de un producto o servicio.</a:t>
            </a:r>
          </a:p>
          <a:p>
            <a:pPr algn="l"/>
            <a:r>
              <a:rPr lang="es-MX" b="0" i="0" dirty="0">
                <a:solidFill>
                  <a:schemeClr val="bg1"/>
                </a:solidFill>
                <a:effectLst/>
                <a:latin typeface="CentraNube"/>
              </a:rPr>
              <a:t>Facilita la proyección de ganancias totales, mensuales y anuales.</a:t>
            </a:r>
          </a:p>
          <a:p>
            <a:pPr algn="l"/>
            <a:r>
              <a:rPr lang="es-MX" b="0" i="0" dirty="0">
                <a:solidFill>
                  <a:schemeClr val="bg1"/>
                </a:solidFill>
                <a:effectLst/>
                <a:latin typeface="CentraNube"/>
              </a:rPr>
              <a:t>Apoya al control total de las finanzas de un negocio.</a:t>
            </a:r>
          </a:p>
          <a:p>
            <a:pPr algn="l"/>
            <a:r>
              <a:rPr lang="es-MX" b="0" i="0" dirty="0">
                <a:solidFill>
                  <a:schemeClr val="bg1"/>
                </a:solidFill>
                <a:effectLst/>
                <a:latin typeface="CentraNube"/>
              </a:rPr>
              <a:t>Indica si un emprendimiento es rentable o no.</a:t>
            </a:r>
          </a:p>
        </p:txBody>
      </p:sp>
    </p:spTree>
    <p:extLst>
      <p:ext uri="{BB962C8B-B14F-4D97-AF65-F5344CB8AC3E}">
        <p14:creationId xmlns:p14="http://schemas.microsoft.com/office/powerpoint/2010/main" val="3550994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MX" dirty="0"/>
              <a:t>E</a:t>
            </a:r>
            <a:r>
              <a:rPr lang="es-AR" dirty="0" err="1"/>
              <a:t>structura</a:t>
            </a:r>
            <a:r>
              <a:rPr lang="es-AR" dirty="0"/>
              <a:t>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15</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590274" y="1551846"/>
            <a:ext cx="8663609" cy="2862322"/>
          </a:xfrm>
          <a:prstGeom prst="rect">
            <a:avLst/>
          </a:prstGeom>
          <a:noFill/>
        </p:spPr>
        <p:txBody>
          <a:bodyPr wrap="square">
            <a:spAutoFit/>
          </a:bodyPr>
          <a:lstStyle/>
          <a:p>
            <a:pPr algn="l"/>
            <a:r>
              <a:rPr lang="es-MX" b="0" i="0" dirty="0">
                <a:solidFill>
                  <a:schemeClr val="bg1"/>
                </a:solidFill>
                <a:effectLst/>
                <a:latin typeface="CentraNube"/>
              </a:rPr>
              <a:t>Componentes de una estructura de costos</a:t>
            </a:r>
          </a:p>
          <a:p>
            <a:pPr algn="l"/>
            <a:r>
              <a:rPr lang="es-MX" b="0" i="0" dirty="0">
                <a:solidFill>
                  <a:schemeClr val="bg1"/>
                </a:solidFill>
                <a:effectLst/>
                <a:latin typeface="CentraNube"/>
              </a:rPr>
              <a:t>En líneas generales existen dos tipos de costos: los fijos y los variables.</a:t>
            </a:r>
          </a:p>
          <a:p>
            <a:pPr algn="l"/>
            <a:endParaRPr lang="es-MX" b="0" i="0" dirty="0">
              <a:solidFill>
                <a:schemeClr val="bg1"/>
              </a:solidFill>
              <a:effectLst/>
              <a:latin typeface="CentraNube"/>
            </a:endParaRPr>
          </a:p>
          <a:p>
            <a:pPr algn="l"/>
            <a:r>
              <a:rPr lang="es-MX" b="0" i="0" dirty="0">
                <a:solidFill>
                  <a:schemeClr val="bg1"/>
                </a:solidFill>
                <a:effectLst/>
                <a:latin typeface="CentraNube"/>
              </a:rPr>
              <a:t>Los costos fijos son aquellos que no dependen de las ventas de tu negocio (por ejemplo: alquiler de oficina, conexión a internet, mantenimiento de tu tienda online, sueldos, contadores, etcétera).</a:t>
            </a:r>
          </a:p>
          <a:p>
            <a:pPr algn="l"/>
            <a:r>
              <a:rPr lang="es-MX" b="0" i="0" dirty="0">
                <a:solidFill>
                  <a:schemeClr val="bg1"/>
                </a:solidFill>
                <a:effectLst/>
                <a:latin typeface="CentraNube"/>
              </a:rPr>
              <a:t>Los costos variables son aquellos que sí dependen de tu volumen de ventas (por ejemplo: costo de la mercadería, tarifa cobrada por los medios de pago, costo del envío, etcétera).</a:t>
            </a:r>
          </a:p>
          <a:p>
            <a:pPr algn="l"/>
            <a:r>
              <a:rPr lang="es-MX" b="0" i="0" dirty="0">
                <a:solidFill>
                  <a:schemeClr val="bg1"/>
                </a:solidFill>
                <a:effectLst/>
                <a:latin typeface="CentraNube"/>
              </a:rPr>
              <a:t>Veamos en detalle cada tipo para que puedas elaborar tu estructura de costos sin que te quede ninguna duda sobre estos conceptos.</a:t>
            </a:r>
          </a:p>
        </p:txBody>
      </p:sp>
    </p:spTree>
    <p:extLst>
      <p:ext uri="{BB962C8B-B14F-4D97-AF65-F5344CB8AC3E}">
        <p14:creationId xmlns:p14="http://schemas.microsoft.com/office/powerpoint/2010/main" val="3572292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MX" dirty="0"/>
              <a:t>E</a:t>
            </a:r>
            <a:r>
              <a:rPr lang="es-AR" dirty="0" err="1"/>
              <a:t>structura</a:t>
            </a:r>
            <a:r>
              <a:rPr lang="es-AR" dirty="0"/>
              <a:t>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16</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590274" y="1551846"/>
            <a:ext cx="10077726" cy="4524315"/>
          </a:xfrm>
          <a:prstGeom prst="rect">
            <a:avLst/>
          </a:prstGeom>
          <a:noFill/>
        </p:spPr>
        <p:txBody>
          <a:bodyPr wrap="square">
            <a:spAutoFit/>
          </a:bodyPr>
          <a:lstStyle/>
          <a:p>
            <a:pPr algn="l"/>
            <a:r>
              <a:rPr lang="es-MX" b="0" i="0" dirty="0">
                <a:solidFill>
                  <a:schemeClr val="bg1"/>
                </a:solidFill>
                <a:effectLst/>
                <a:latin typeface="CentraNube"/>
              </a:rPr>
              <a:t>Costos fijos</a:t>
            </a:r>
          </a:p>
          <a:p>
            <a:pPr algn="l"/>
            <a:r>
              <a:rPr lang="es-MX" b="0" i="0" dirty="0">
                <a:solidFill>
                  <a:schemeClr val="bg1"/>
                </a:solidFill>
                <a:effectLst/>
                <a:latin typeface="CentraNube"/>
              </a:rPr>
              <a:t>Para entender tus costos fijos es clave preguntarte cuáles son todos los gastos que tendrías en un mes aún si no tuvieras ninguna venta.</a:t>
            </a:r>
          </a:p>
          <a:p>
            <a:pPr algn="l"/>
            <a:r>
              <a:rPr lang="es-MX" b="0" i="0" dirty="0">
                <a:solidFill>
                  <a:schemeClr val="bg1"/>
                </a:solidFill>
                <a:effectLst/>
                <a:latin typeface="CentraNube"/>
              </a:rPr>
              <a:t>Algunos casos típicos son:</a:t>
            </a:r>
          </a:p>
          <a:p>
            <a:pPr algn="l"/>
            <a:r>
              <a:rPr lang="es-MX" b="0" i="0" dirty="0">
                <a:solidFill>
                  <a:schemeClr val="bg1"/>
                </a:solidFill>
                <a:effectLst/>
                <a:latin typeface="CentraNube"/>
              </a:rPr>
              <a:t>Alquiler de oficina, depósito o local (incluí siempre expensas, luz, gas, agua, limpieza e impuestos).</a:t>
            </a:r>
          </a:p>
          <a:p>
            <a:pPr algn="l"/>
            <a:r>
              <a:rPr lang="es-MX" b="0" i="0" dirty="0">
                <a:solidFill>
                  <a:schemeClr val="bg1"/>
                </a:solidFill>
                <a:effectLst/>
                <a:latin typeface="CentraNube"/>
              </a:rPr>
              <a:t>Conexión a internet.</a:t>
            </a:r>
          </a:p>
          <a:p>
            <a:pPr algn="l"/>
            <a:r>
              <a:rPr lang="es-MX" b="0" i="0" dirty="0">
                <a:solidFill>
                  <a:schemeClr val="bg1"/>
                </a:solidFill>
                <a:effectLst/>
                <a:latin typeface="CentraNube"/>
              </a:rPr>
              <a:t>Teléfono fijo y móvil (si es que </a:t>
            </a:r>
            <a:r>
              <a:rPr lang="es-MX" b="0" i="0" dirty="0" err="1">
                <a:solidFill>
                  <a:schemeClr val="bg1"/>
                </a:solidFill>
                <a:effectLst/>
                <a:latin typeface="CentraNube"/>
              </a:rPr>
              <a:t>tenés</a:t>
            </a:r>
            <a:r>
              <a:rPr lang="es-MX" b="0" i="0" dirty="0">
                <a:solidFill>
                  <a:schemeClr val="bg1"/>
                </a:solidFill>
                <a:effectLst/>
                <a:latin typeface="CentraNube"/>
              </a:rPr>
              <a:t> uno exclusivo para tu negocio).</a:t>
            </a:r>
          </a:p>
          <a:p>
            <a:pPr algn="l"/>
            <a:r>
              <a:rPr lang="es-MX" b="0" i="0" dirty="0">
                <a:solidFill>
                  <a:schemeClr val="bg1"/>
                </a:solidFill>
                <a:effectLst/>
                <a:latin typeface="CentraNube"/>
              </a:rPr>
              <a:t>Sueldos (incluí todos los impuestos sobre los sueldos y no solo el valor “en mano”).</a:t>
            </a:r>
          </a:p>
          <a:p>
            <a:pPr algn="l"/>
            <a:r>
              <a:rPr lang="es-MX" b="0" i="0" dirty="0">
                <a:solidFill>
                  <a:schemeClr val="bg1"/>
                </a:solidFill>
                <a:effectLst/>
                <a:latin typeface="CentraNube"/>
              </a:rPr>
              <a:t>Contadores.</a:t>
            </a:r>
          </a:p>
          <a:p>
            <a:pPr algn="l"/>
            <a:r>
              <a:rPr lang="es-MX" b="0" i="0" dirty="0">
                <a:solidFill>
                  <a:schemeClr val="bg1"/>
                </a:solidFill>
                <a:effectLst/>
                <a:latin typeface="CentraNube"/>
              </a:rPr>
              <a:t>Abogados.</a:t>
            </a:r>
          </a:p>
          <a:p>
            <a:pPr algn="l"/>
            <a:r>
              <a:rPr lang="es-MX" b="0" i="0" dirty="0">
                <a:solidFill>
                  <a:schemeClr val="bg1"/>
                </a:solidFill>
                <a:effectLst/>
                <a:latin typeface="CentraNube"/>
              </a:rPr>
              <a:t>Mantenimiento de cuenta bancaria.</a:t>
            </a:r>
          </a:p>
          <a:p>
            <a:pPr algn="l"/>
            <a:r>
              <a:rPr lang="es-MX" b="0" i="0" dirty="0">
                <a:solidFill>
                  <a:schemeClr val="bg1"/>
                </a:solidFill>
                <a:effectLst/>
                <a:latin typeface="CentraNube"/>
              </a:rPr>
              <a:t>Mantenimiento de tienda online.</a:t>
            </a:r>
          </a:p>
          <a:p>
            <a:pPr algn="l"/>
            <a:r>
              <a:rPr lang="es-MX" b="0" i="0" dirty="0">
                <a:solidFill>
                  <a:schemeClr val="bg1"/>
                </a:solidFill>
                <a:effectLst/>
                <a:latin typeface="CentraNube"/>
              </a:rPr>
              <a:t>Publicidad en redes sociales.</a:t>
            </a:r>
          </a:p>
          <a:p>
            <a:pPr algn="l"/>
            <a:r>
              <a:rPr lang="es-MX" b="0" i="0" dirty="0">
                <a:solidFill>
                  <a:schemeClr val="bg1"/>
                </a:solidFill>
                <a:effectLst/>
                <a:latin typeface="CentraNube"/>
              </a:rPr>
              <a:t>Otros costos de operación (monotributo, por ejemplo).</a:t>
            </a:r>
          </a:p>
          <a:p>
            <a:pPr algn="l"/>
            <a:r>
              <a:rPr lang="es-MX" b="0" i="0" dirty="0">
                <a:solidFill>
                  <a:schemeClr val="bg1"/>
                </a:solidFill>
                <a:effectLst/>
                <a:latin typeface="CentraNube"/>
              </a:rPr>
              <a:t>Lo importante es que puedas planificar mensualmente estos gastos y entender qué inversión necesitas para mantener tu operación básica.</a:t>
            </a:r>
          </a:p>
        </p:txBody>
      </p:sp>
    </p:spTree>
    <p:extLst>
      <p:ext uri="{BB962C8B-B14F-4D97-AF65-F5344CB8AC3E}">
        <p14:creationId xmlns:p14="http://schemas.microsoft.com/office/powerpoint/2010/main" val="2036918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MX" dirty="0"/>
              <a:t>E</a:t>
            </a:r>
            <a:r>
              <a:rPr lang="es-AR" dirty="0" err="1"/>
              <a:t>structura</a:t>
            </a:r>
            <a:r>
              <a:rPr lang="es-AR" dirty="0"/>
              <a:t>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17</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590274" y="1551846"/>
            <a:ext cx="10077726" cy="3139321"/>
          </a:xfrm>
          <a:prstGeom prst="rect">
            <a:avLst/>
          </a:prstGeom>
          <a:noFill/>
        </p:spPr>
        <p:txBody>
          <a:bodyPr wrap="square">
            <a:spAutoFit/>
          </a:bodyPr>
          <a:lstStyle/>
          <a:p>
            <a:pPr algn="l"/>
            <a:r>
              <a:rPr lang="es-MX" b="0" i="0" dirty="0">
                <a:solidFill>
                  <a:schemeClr val="bg1"/>
                </a:solidFill>
                <a:effectLst/>
                <a:latin typeface="CentraNube"/>
              </a:rPr>
              <a:t>Costos variables</a:t>
            </a:r>
          </a:p>
          <a:p>
            <a:pPr algn="l"/>
            <a:r>
              <a:rPr lang="es-MX" b="0" i="0" dirty="0">
                <a:solidFill>
                  <a:schemeClr val="bg1"/>
                </a:solidFill>
                <a:effectLst/>
                <a:latin typeface="CentraNube"/>
              </a:rPr>
              <a:t>Para cada producto que vendas, tenes que conocer los costos asociados. Seguramente tengas muchos costos que sean independientes del producto y otros que dependan mucho de él.</a:t>
            </a:r>
          </a:p>
          <a:p>
            <a:pPr algn="l"/>
            <a:endParaRPr lang="es-MX" b="0" i="0" dirty="0">
              <a:solidFill>
                <a:schemeClr val="bg1"/>
              </a:solidFill>
              <a:effectLst/>
              <a:latin typeface="CentraNube"/>
            </a:endParaRPr>
          </a:p>
          <a:p>
            <a:pPr algn="l"/>
            <a:r>
              <a:rPr lang="es-MX" b="0" i="0" dirty="0">
                <a:solidFill>
                  <a:schemeClr val="bg1"/>
                </a:solidFill>
                <a:effectLst/>
                <a:latin typeface="CentraNube"/>
              </a:rPr>
              <a:t>Algunos casos de costos variables son:</a:t>
            </a:r>
          </a:p>
          <a:p>
            <a:pPr algn="l"/>
            <a:endParaRPr lang="es-MX" b="0" i="0" dirty="0">
              <a:solidFill>
                <a:schemeClr val="bg1"/>
              </a:solidFill>
              <a:effectLst/>
              <a:latin typeface="CentraNube"/>
            </a:endParaRPr>
          </a:p>
          <a:p>
            <a:pPr algn="l"/>
            <a:r>
              <a:rPr lang="es-MX" b="0" i="0" dirty="0">
                <a:solidFill>
                  <a:schemeClr val="bg1"/>
                </a:solidFill>
                <a:effectLst/>
                <a:latin typeface="CentraNube"/>
              </a:rPr>
              <a:t>Producción del producto (alambre/combustible/</a:t>
            </a:r>
            <a:r>
              <a:rPr lang="es-MX" b="0" i="0" dirty="0" err="1">
                <a:solidFill>
                  <a:schemeClr val="bg1"/>
                </a:solidFill>
                <a:effectLst/>
                <a:latin typeface="CentraNube"/>
              </a:rPr>
              <a:t>etc</a:t>
            </a:r>
            <a:r>
              <a:rPr lang="es-MX" b="0" i="0" dirty="0">
                <a:solidFill>
                  <a:schemeClr val="bg1"/>
                </a:solidFill>
                <a:effectLst/>
                <a:latin typeface="CentraNube"/>
              </a:rPr>
              <a:t>).</a:t>
            </a:r>
          </a:p>
          <a:p>
            <a:pPr algn="l"/>
            <a:r>
              <a:rPr lang="es-MX" b="0" i="0" dirty="0">
                <a:solidFill>
                  <a:schemeClr val="bg1"/>
                </a:solidFill>
                <a:effectLst/>
                <a:latin typeface="CentraNube"/>
              </a:rPr>
              <a:t>Empaquetado.</a:t>
            </a:r>
          </a:p>
          <a:p>
            <a:pPr algn="l"/>
            <a:r>
              <a:rPr lang="es-MX" b="0" i="0" dirty="0">
                <a:solidFill>
                  <a:schemeClr val="bg1"/>
                </a:solidFill>
                <a:effectLst/>
                <a:latin typeface="CentraNube"/>
              </a:rPr>
              <a:t>Envío.</a:t>
            </a:r>
          </a:p>
          <a:p>
            <a:pPr algn="l"/>
            <a:r>
              <a:rPr lang="es-MX" b="0" i="0" dirty="0">
                <a:solidFill>
                  <a:schemeClr val="bg1"/>
                </a:solidFill>
                <a:effectLst/>
                <a:latin typeface="CentraNube"/>
              </a:rPr>
              <a:t>Comisión del medio de pago.</a:t>
            </a:r>
          </a:p>
          <a:p>
            <a:pPr algn="l"/>
            <a:r>
              <a:rPr lang="es-MX" b="0" i="0" dirty="0">
                <a:solidFill>
                  <a:schemeClr val="bg1"/>
                </a:solidFill>
                <a:effectLst/>
                <a:latin typeface="CentraNube"/>
              </a:rPr>
              <a:t>Impuestos (IVA, ingresos brutos, impuesto a las ganancias).</a:t>
            </a:r>
          </a:p>
        </p:txBody>
      </p:sp>
    </p:spTree>
    <p:extLst>
      <p:ext uri="{BB962C8B-B14F-4D97-AF65-F5344CB8AC3E}">
        <p14:creationId xmlns:p14="http://schemas.microsoft.com/office/powerpoint/2010/main" val="459966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rtlCol="0"/>
          <a:lstStyle/>
          <a:p>
            <a:pPr rtl="0"/>
            <a:fld id="{C263D6C4-4840-40CC-AC84-17E24B3B7BDE}" type="slidenum">
              <a:rPr lang="es-ES" smtClean="0"/>
              <a:pPr rtl="0"/>
              <a:t>2</a:t>
            </a:fld>
            <a:endParaRPr lang="es-ES"/>
          </a:p>
        </p:txBody>
      </p:sp>
      <p:sp>
        <p:nvSpPr>
          <p:cNvPr id="12" name="CuadroTexto 11">
            <a:extLst>
              <a:ext uri="{FF2B5EF4-FFF2-40B4-BE49-F238E27FC236}">
                <a16:creationId xmlns:a16="http://schemas.microsoft.com/office/drawing/2014/main" id="{B9A4BD56-5652-4317-784F-B9C1F8D717FB}"/>
              </a:ext>
            </a:extLst>
          </p:cNvPr>
          <p:cNvSpPr txBox="1"/>
          <p:nvPr/>
        </p:nvSpPr>
        <p:spPr>
          <a:xfrm>
            <a:off x="228600" y="1993878"/>
            <a:ext cx="6102626" cy="2862322"/>
          </a:xfrm>
          <a:prstGeom prst="rect">
            <a:avLst/>
          </a:prstGeom>
          <a:noFill/>
        </p:spPr>
        <p:txBody>
          <a:bodyPr wrap="square">
            <a:spAutoFit/>
          </a:bodyPr>
          <a:lstStyle/>
          <a:p>
            <a:r>
              <a:rPr lang="es-MX" sz="1500" b="1" dirty="0">
                <a:solidFill>
                  <a:schemeClr val="bg1"/>
                </a:solidFill>
                <a:latin typeface="+mj-lt"/>
                <a:ea typeface="+mj-ea"/>
                <a:cs typeface="+mj-cs"/>
              </a:rPr>
              <a:t>Concepto de COSTO</a:t>
            </a:r>
          </a:p>
          <a:p>
            <a:endParaRPr lang="es-MX" sz="1500" b="1" dirty="0">
              <a:solidFill>
                <a:schemeClr val="bg1"/>
              </a:solidFill>
              <a:latin typeface="+mj-lt"/>
              <a:ea typeface="+mj-ea"/>
              <a:cs typeface="+mj-cs"/>
            </a:endParaRPr>
          </a:p>
          <a:p>
            <a:pPr algn="just"/>
            <a:r>
              <a:rPr lang="es-MX" sz="1500" b="1" dirty="0">
                <a:solidFill>
                  <a:schemeClr val="bg1"/>
                </a:solidFill>
                <a:latin typeface="+mj-lt"/>
                <a:ea typeface="+mj-ea"/>
                <a:cs typeface="+mj-cs"/>
              </a:rPr>
              <a:t>IAPUCO (SALTA – 1997) : “ESFUERZO DESTINADO A LOGRAR UN OBJETIVO DETERMINADO”(ES UN CONCEPTO GENERALIZADO, A PARTIR DE ALLÍ DEFINIR : COSTOS ECONÓMICOS/CONTABLES / PRODUCCIÓN, ETC.</a:t>
            </a:r>
          </a:p>
          <a:p>
            <a:pPr algn="just"/>
            <a:endParaRPr lang="es-MX" sz="1500" b="1" dirty="0">
              <a:solidFill>
                <a:schemeClr val="bg1"/>
              </a:solidFill>
              <a:latin typeface="+mj-lt"/>
              <a:ea typeface="+mj-ea"/>
              <a:cs typeface="+mj-cs"/>
            </a:endParaRPr>
          </a:p>
          <a:p>
            <a:pPr algn="just"/>
            <a:r>
              <a:rPr lang="es-MX" sz="1500" b="1" dirty="0">
                <a:solidFill>
                  <a:schemeClr val="bg1"/>
                </a:solidFill>
                <a:latin typeface="+mj-lt"/>
                <a:ea typeface="+mj-ea"/>
                <a:cs typeface="+mj-cs"/>
              </a:rPr>
              <a:t>DR. OSORIO OSCAR : “TODO SACRIFICIO DE BIENES O VALORES ECONÓMICOS (FACTORESECONÓMICOS), PRESENTES O FUTUROS (HACE REFERENCIA AL FACTOR TIEMPO PARA TENEREN CUENTA LA OPORTUNIDAD DEL SACRIFICIO), VALUADOS DE DIFERENTES MANERASSEGÚN EL OBJETIVO PERSEGUIDO..............”</a:t>
            </a:r>
            <a:endParaRPr lang="es-AR" sz="1500" b="1" dirty="0">
              <a:solidFill>
                <a:schemeClr val="bg1"/>
              </a:solidFill>
              <a:latin typeface="+mj-lt"/>
              <a:ea typeface="+mj-ea"/>
              <a:cs typeface="+mj-cs"/>
            </a:endParaRPr>
          </a:p>
        </p:txBody>
      </p:sp>
    </p:spTree>
    <p:extLst>
      <p:ext uri="{BB962C8B-B14F-4D97-AF65-F5344CB8AC3E}">
        <p14:creationId xmlns:p14="http://schemas.microsoft.com/office/powerpoint/2010/main" val="70982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7875C19A-1AAE-476A-A316-A2CF92D763D3}"/>
              </a:ext>
            </a:extLst>
          </p:cNvPr>
          <p:cNvSpPr>
            <a:spLocks noGrp="1"/>
          </p:cNvSpPr>
          <p:nvPr>
            <p:ph type="title"/>
          </p:nvPr>
        </p:nvSpPr>
        <p:spPr>
          <a:xfrm>
            <a:off x="444499" y="702365"/>
            <a:ext cx="8129657" cy="535531"/>
          </a:xfrm>
        </p:spPr>
        <p:txBody>
          <a:bodyPr rtlCol="0"/>
          <a:lstStyle/>
          <a:p>
            <a:pPr rtl="0"/>
            <a:r>
              <a:rPr lang="es-AR" dirty="0"/>
              <a:t>Tipos de costos</a:t>
            </a:r>
            <a:endParaRPr lang="es-ES" dirty="0"/>
          </a:p>
        </p:txBody>
      </p:sp>
      <p:sp>
        <p:nvSpPr>
          <p:cNvPr id="10" name="Marcador de texto 9">
            <a:extLst>
              <a:ext uri="{FF2B5EF4-FFF2-40B4-BE49-F238E27FC236}">
                <a16:creationId xmlns:a16="http://schemas.microsoft.com/office/drawing/2014/main" id="{EF2BC084-E6DB-4DE7-B309-042A85EBA700}"/>
              </a:ext>
            </a:extLst>
          </p:cNvPr>
          <p:cNvSpPr>
            <a:spLocks noGrp="1"/>
          </p:cNvSpPr>
          <p:nvPr>
            <p:ph type="body" sz="quarter" idx="13"/>
          </p:nvPr>
        </p:nvSpPr>
        <p:spPr/>
        <p:txBody>
          <a:bodyPr rtlCol="0"/>
          <a:lstStyle/>
          <a:p>
            <a:pPr rtl="0"/>
            <a:r>
              <a:rPr lang="es-MX" dirty="0"/>
              <a:t>Podemos distinguir al menos nueve tipos de costos:</a:t>
            </a:r>
          </a:p>
          <a:p>
            <a:pPr rtl="0"/>
            <a:endParaRPr lang="es-MX" dirty="0"/>
          </a:p>
          <a:p>
            <a:pPr rtl="0"/>
            <a:r>
              <a:rPr lang="es-MX" dirty="0"/>
              <a:t>Costos directos</a:t>
            </a:r>
          </a:p>
          <a:p>
            <a:pPr rtl="0"/>
            <a:r>
              <a:rPr lang="es-MX" dirty="0"/>
              <a:t>Costos indirectos</a:t>
            </a:r>
          </a:p>
          <a:p>
            <a:pPr rtl="0"/>
            <a:r>
              <a:rPr lang="es-MX" dirty="0"/>
              <a:t>Costos fijos</a:t>
            </a:r>
          </a:p>
          <a:p>
            <a:pPr rtl="0"/>
            <a:r>
              <a:rPr lang="es-MX" dirty="0"/>
              <a:t>Costos variables</a:t>
            </a:r>
          </a:p>
          <a:p>
            <a:pPr rtl="0"/>
            <a:r>
              <a:rPr lang="es-MX" dirty="0"/>
              <a:t>Costos operativos o de funcionamiento</a:t>
            </a:r>
          </a:p>
          <a:p>
            <a:pPr rtl="0"/>
            <a:r>
              <a:rPr lang="es-MX" dirty="0"/>
              <a:t>Costos de oportunidad</a:t>
            </a:r>
          </a:p>
          <a:p>
            <a:pPr rtl="0"/>
            <a:r>
              <a:rPr lang="es-MX" dirty="0"/>
              <a:t>Costos hundidos</a:t>
            </a:r>
          </a:p>
          <a:p>
            <a:pPr rtl="0"/>
            <a:r>
              <a:rPr lang="es-MX" dirty="0"/>
              <a:t>Costos controlables</a:t>
            </a:r>
          </a:p>
          <a:p>
            <a:pPr rtl="0"/>
            <a:r>
              <a:rPr lang="es-MX" dirty="0"/>
              <a:t>Costos no controlables</a:t>
            </a:r>
            <a:endParaRPr lang="es-ES" dirty="0"/>
          </a:p>
        </p:txBody>
      </p:sp>
      <p:sp>
        <p:nvSpPr>
          <p:cNvPr id="2" name="Marcador de número de diapositiva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rtlCol="0"/>
          <a:lstStyle/>
          <a:p>
            <a:pPr rtl="0"/>
            <a:fld id="{C263D6C4-4840-40CC-AC84-17E24B3B7BDE}" type="slidenum">
              <a:rPr lang="es-ES" smtClean="0"/>
              <a:pPr rtl="0"/>
              <a:t>3</a:t>
            </a:fld>
            <a:endParaRPr lang="es-ES"/>
          </a:p>
        </p:txBody>
      </p:sp>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AR" dirty="0"/>
              <a:t>Tipos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4</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662608" y="2127105"/>
            <a:ext cx="9674088" cy="2308324"/>
          </a:xfrm>
          <a:prstGeom prst="rect">
            <a:avLst/>
          </a:prstGeom>
          <a:noFill/>
        </p:spPr>
        <p:txBody>
          <a:bodyPr wrap="square">
            <a:spAutoFit/>
          </a:bodyPr>
          <a:lstStyle/>
          <a:p>
            <a:r>
              <a:rPr lang="es-MX" dirty="0">
                <a:solidFill>
                  <a:schemeClr val="bg1"/>
                </a:solidFill>
              </a:rPr>
              <a:t>Costos directos</a:t>
            </a:r>
          </a:p>
          <a:p>
            <a:r>
              <a:rPr lang="es-MX" dirty="0">
                <a:solidFill>
                  <a:schemeClr val="bg1"/>
                </a:solidFill>
              </a:rPr>
              <a:t>Aquí entran la mano de obra, la materia prima y los gastos involucrados en la producción de un producto o un servicio.</a:t>
            </a:r>
          </a:p>
          <a:p>
            <a:endParaRPr lang="es-MX" dirty="0">
              <a:solidFill>
                <a:schemeClr val="bg1"/>
              </a:solidFill>
            </a:endParaRPr>
          </a:p>
          <a:p>
            <a:r>
              <a:rPr lang="es-MX" dirty="0">
                <a:solidFill>
                  <a:schemeClr val="bg1"/>
                </a:solidFill>
              </a:rPr>
              <a:t>Costos indirectos</a:t>
            </a:r>
          </a:p>
          <a:p>
            <a:r>
              <a:rPr lang="es-MX" dirty="0">
                <a:solidFill>
                  <a:schemeClr val="bg1"/>
                </a:solidFill>
              </a:rPr>
              <a:t>A diferencia de los anteriores, no se relacionan directamente con la producción, por ejemplo el servicio de internet o de luz. Aunque pueden ser servicios útiles a la hora de producir, no se usan solo para eso.</a:t>
            </a:r>
            <a:endParaRPr lang="es-AR" dirty="0">
              <a:solidFill>
                <a:schemeClr val="bg1"/>
              </a:solidFill>
            </a:endParaRPr>
          </a:p>
        </p:txBody>
      </p:sp>
    </p:spTree>
    <p:extLst>
      <p:ext uri="{BB962C8B-B14F-4D97-AF65-F5344CB8AC3E}">
        <p14:creationId xmlns:p14="http://schemas.microsoft.com/office/powerpoint/2010/main" val="360727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AR" dirty="0"/>
              <a:t>Tipos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5</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662608" y="2127105"/>
            <a:ext cx="10322718" cy="2308324"/>
          </a:xfrm>
          <a:prstGeom prst="rect">
            <a:avLst/>
          </a:prstGeom>
          <a:noFill/>
        </p:spPr>
        <p:txBody>
          <a:bodyPr wrap="square">
            <a:spAutoFit/>
          </a:bodyPr>
          <a:lstStyle/>
          <a:p>
            <a:r>
              <a:rPr lang="es-MX" dirty="0">
                <a:solidFill>
                  <a:schemeClr val="bg1"/>
                </a:solidFill>
              </a:rPr>
              <a:t>Costos fijos</a:t>
            </a:r>
          </a:p>
          <a:p>
            <a:r>
              <a:rPr lang="es-MX" dirty="0">
                <a:solidFill>
                  <a:schemeClr val="bg1"/>
                </a:solidFill>
              </a:rPr>
              <a:t>Son los que no dependen de las ventas de tu negocio, por ejemplo el alquiler de un local físico, el mantenimiento de tu tienda en línea, los sueldos, el pago a los contadores, etcétera.</a:t>
            </a:r>
          </a:p>
          <a:p>
            <a:endParaRPr lang="es-MX" dirty="0">
              <a:solidFill>
                <a:schemeClr val="bg1"/>
              </a:solidFill>
            </a:endParaRPr>
          </a:p>
          <a:p>
            <a:r>
              <a:rPr lang="es-MX" dirty="0">
                <a:solidFill>
                  <a:schemeClr val="bg1"/>
                </a:solidFill>
              </a:rPr>
              <a:t>Costos variables</a:t>
            </a:r>
          </a:p>
          <a:p>
            <a:r>
              <a:rPr lang="es-MX" dirty="0">
                <a:solidFill>
                  <a:schemeClr val="bg1"/>
                </a:solidFill>
              </a:rPr>
              <a:t>Son los que sí dependen del volumen de ventas del negocio, por ejemplo el costo de la mercancía, la tarifa cobrada por los medios de pago, los gastos de envíos, entre otros.</a:t>
            </a:r>
          </a:p>
          <a:p>
            <a:endParaRPr lang="es-MX" dirty="0">
              <a:solidFill>
                <a:schemeClr val="bg1"/>
              </a:solidFill>
            </a:endParaRPr>
          </a:p>
        </p:txBody>
      </p:sp>
    </p:spTree>
    <p:extLst>
      <p:ext uri="{BB962C8B-B14F-4D97-AF65-F5344CB8AC3E}">
        <p14:creationId xmlns:p14="http://schemas.microsoft.com/office/powerpoint/2010/main" val="1924907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AR" dirty="0"/>
              <a:t>Tipos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6</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444500" y="1604855"/>
            <a:ext cx="8663609" cy="3970318"/>
          </a:xfrm>
          <a:prstGeom prst="rect">
            <a:avLst/>
          </a:prstGeom>
          <a:noFill/>
        </p:spPr>
        <p:txBody>
          <a:bodyPr wrap="square">
            <a:spAutoFit/>
          </a:bodyPr>
          <a:lstStyle/>
          <a:p>
            <a:r>
              <a:rPr lang="es-MX" dirty="0">
                <a:solidFill>
                  <a:schemeClr val="bg1"/>
                </a:solidFill>
              </a:rPr>
              <a:t>Costos operativos o de funcionamiento</a:t>
            </a:r>
          </a:p>
          <a:p>
            <a:r>
              <a:rPr lang="es-MX" dirty="0">
                <a:solidFill>
                  <a:schemeClr val="bg1"/>
                </a:solidFill>
              </a:rPr>
              <a:t>Es una categoría en la que se consideran los gastos necesarios para que una empresa pueda operar diariamente, un ejemplo sería el alquiler de la oficina o taller.</a:t>
            </a:r>
          </a:p>
          <a:p>
            <a:endParaRPr lang="es-MX" dirty="0">
              <a:solidFill>
                <a:schemeClr val="bg1"/>
              </a:solidFill>
            </a:endParaRPr>
          </a:p>
          <a:p>
            <a:r>
              <a:rPr lang="es-MX" dirty="0">
                <a:solidFill>
                  <a:schemeClr val="bg1"/>
                </a:solidFill>
              </a:rPr>
              <a:t>Costos de oportunidad</a:t>
            </a:r>
          </a:p>
          <a:p>
            <a:r>
              <a:rPr lang="es-MX" dirty="0">
                <a:solidFill>
                  <a:schemeClr val="bg1"/>
                </a:solidFill>
              </a:rPr>
              <a:t>No es una clasificación tan común pero hay ocasiones en las que es necesario considerarla. Se refiere al beneficio al que se renuncia al elegir una alternativa sobre otra. Por ejemplo, si se guarda el dinero en el banco, generando 2% de intereses, vs. si se deja en efectivo, sin crecimiento alguno.</a:t>
            </a:r>
          </a:p>
          <a:p>
            <a:endParaRPr lang="es-MX" dirty="0">
              <a:solidFill>
                <a:schemeClr val="bg1"/>
              </a:solidFill>
            </a:endParaRPr>
          </a:p>
          <a:p>
            <a:r>
              <a:rPr lang="es-MX" dirty="0">
                <a:solidFill>
                  <a:schemeClr val="bg1"/>
                </a:solidFill>
              </a:rPr>
              <a:t>Costos hundidos</a:t>
            </a:r>
          </a:p>
          <a:p>
            <a:r>
              <a:rPr lang="es-MX" dirty="0">
                <a:solidFill>
                  <a:schemeClr val="bg1"/>
                </a:solidFill>
              </a:rPr>
              <a:t>Son los gastos que ya se hicieron y no se van a poder recuperar en el futuro, un ejemplo muy sencillo es el tiempo.</a:t>
            </a:r>
          </a:p>
        </p:txBody>
      </p:sp>
    </p:spTree>
    <p:extLst>
      <p:ext uri="{BB962C8B-B14F-4D97-AF65-F5344CB8AC3E}">
        <p14:creationId xmlns:p14="http://schemas.microsoft.com/office/powerpoint/2010/main" val="287474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AR" dirty="0"/>
              <a:t>Tipos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7</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590274" y="1551846"/>
            <a:ext cx="8663609" cy="2585323"/>
          </a:xfrm>
          <a:prstGeom prst="rect">
            <a:avLst/>
          </a:prstGeom>
          <a:noFill/>
        </p:spPr>
        <p:txBody>
          <a:bodyPr wrap="square">
            <a:spAutoFit/>
          </a:bodyPr>
          <a:lstStyle/>
          <a:p>
            <a:pPr algn="l"/>
            <a:r>
              <a:rPr lang="es-MX" dirty="0">
                <a:solidFill>
                  <a:schemeClr val="bg1"/>
                </a:solidFill>
              </a:rPr>
              <a:t>Costos controlables</a:t>
            </a:r>
          </a:p>
          <a:p>
            <a:pPr algn="l"/>
            <a:r>
              <a:rPr lang="es-MX" dirty="0">
                <a:solidFill>
                  <a:schemeClr val="bg1"/>
                </a:solidFill>
              </a:rPr>
              <a:t>Esta es una clasificación por consumo y, como su nombre lo dice, se refiere a aquellas cifras sobre las que se tiene control. Los bonos, las donaciones y los aumentos a los colaboradores son ejemplos de ellos.</a:t>
            </a:r>
          </a:p>
          <a:p>
            <a:pPr algn="l"/>
            <a:endParaRPr lang="es-MX" b="0" i="0" dirty="0">
              <a:solidFill>
                <a:schemeClr val="bg1"/>
              </a:solidFill>
              <a:effectLst/>
              <a:latin typeface="CentraNube"/>
            </a:endParaRPr>
          </a:p>
          <a:p>
            <a:r>
              <a:rPr lang="es-MX" dirty="0">
                <a:solidFill>
                  <a:schemeClr val="bg1"/>
                </a:solidFill>
              </a:rPr>
              <a:t>Costos no controlables</a:t>
            </a:r>
          </a:p>
          <a:p>
            <a:r>
              <a:rPr lang="es-MX" dirty="0">
                <a:solidFill>
                  <a:schemeClr val="bg1"/>
                </a:solidFill>
              </a:rPr>
              <a:t>Son exactamente lo contrario a los controlables y un buen ejemplo podría ser la publicidad en Google, que varía en función al valor de las palabras clave en un momento determinado.</a:t>
            </a:r>
          </a:p>
        </p:txBody>
      </p:sp>
    </p:spTree>
    <p:extLst>
      <p:ext uri="{BB962C8B-B14F-4D97-AF65-F5344CB8AC3E}">
        <p14:creationId xmlns:p14="http://schemas.microsoft.com/office/powerpoint/2010/main" val="730115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AR" dirty="0"/>
              <a:t>Tipos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8</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590274" y="1551846"/>
            <a:ext cx="10445156" cy="923330"/>
          </a:xfrm>
          <a:prstGeom prst="rect">
            <a:avLst/>
          </a:prstGeom>
          <a:noFill/>
        </p:spPr>
        <p:txBody>
          <a:bodyPr wrap="square">
            <a:spAutoFit/>
          </a:bodyPr>
          <a:lstStyle/>
          <a:p>
            <a:pPr algn="l"/>
            <a:r>
              <a:rPr lang="es-MX" dirty="0">
                <a:solidFill>
                  <a:schemeClr val="bg1"/>
                </a:solidFill>
              </a:rPr>
              <a:t>Amortización: En economía, el término amortización hace referencia a la reducción del valor de un activo o un pasivo con el paso del tiempo. La amortización es, por tanto, una forma de cuantificar la pérdida de valor de un bien o de una deuda.</a:t>
            </a:r>
          </a:p>
        </p:txBody>
      </p:sp>
      <p:sp>
        <p:nvSpPr>
          <p:cNvPr id="9" name="CuadroTexto 8">
            <a:extLst>
              <a:ext uri="{FF2B5EF4-FFF2-40B4-BE49-F238E27FC236}">
                <a16:creationId xmlns:a16="http://schemas.microsoft.com/office/drawing/2014/main" id="{6B74C5CD-C4B9-AFBF-A293-B8D367D0E4B3}"/>
              </a:ext>
            </a:extLst>
          </p:cNvPr>
          <p:cNvSpPr txBox="1"/>
          <p:nvPr/>
        </p:nvSpPr>
        <p:spPr>
          <a:xfrm>
            <a:off x="641958" y="2921788"/>
            <a:ext cx="10230633" cy="1754326"/>
          </a:xfrm>
          <a:prstGeom prst="rect">
            <a:avLst/>
          </a:prstGeom>
          <a:noFill/>
        </p:spPr>
        <p:txBody>
          <a:bodyPr wrap="square">
            <a:spAutoFit/>
          </a:bodyPr>
          <a:lstStyle/>
          <a:p>
            <a:r>
              <a:rPr lang="es-AR" dirty="0">
                <a:solidFill>
                  <a:schemeClr val="bg1"/>
                </a:solidFill>
              </a:rPr>
              <a:t>Tipos de amortización</a:t>
            </a:r>
          </a:p>
          <a:p>
            <a:endParaRPr lang="es-AR" dirty="0">
              <a:solidFill>
                <a:schemeClr val="bg1"/>
              </a:solidFill>
            </a:endParaRPr>
          </a:p>
          <a:p>
            <a:r>
              <a:rPr lang="es-MX" dirty="0">
                <a:solidFill>
                  <a:schemeClr val="bg1"/>
                </a:solidFill>
              </a:rPr>
              <a:t>Dependiendo de si estamos ante un activo (cualquier tipo de bien) o un pasivo (una deuda o una obligación) hablaremos por una parte, de amortización en contabilidad, y por otra, de amortización financiera. Para un activo la amortización sería la disminución de su valor a lo largo de los años mientras que para un pasivo sería la reducción de la deuda.</a:t>
            </a:r>
            <a:endParaRPr lang="es-AR" dirty="0">
              <a:solidFill>
                <a:schemeClr val="bg1"/>
              </a:solidFill>
            </a:endParaRPr>
          </a:p>
        </p:txBody>
      </p:sp>
    </p:spTree>
    <p:extLst>
      <p:ext uri="{BB962C8B-B14F-4D97-AF65-F5344CB8AC3E}">
        <p14:creationId xmlns:p14="http://schemas.microsoft.com/office/powerpoint/2010/main" val="203733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15E3981-F0D7-482C-A8E0-6A57700BECA7}"/>
              </a:ext>
            </a:extLst>
          </p:cNvPr>
          <p:cNvSpPr>
            <a:spLocks noGrp="1"/>
          </p:cNvSpPr>
          <p:nvPr>
            <p:ph type="title"/>
          </p:nvPr>
        </p:nvSpPr>
        <p:spPr/>
        <p:txBody>
          <a:bodyPr rtlCol="0"/>
          <a:lstStyle/>
          <a:p>
            <a:pPr rtl="0"/>
            <a:r>
              <a:rPr lang="es-AR" dirty="0"/>
              <a:t>Tipos de costos</a:t>
            </a:r>
            <a:endParaRPr lang="es-ES" dirty="0"/>
          </a:p>
        </p:txBody>
      </p:sp>
      <p:sp>
        <p:nvSpPr>
          <p:cNvPr id="2" name="Marcador de número de diapositiva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rtlCol="0"/>
          <a:lstStyle/>
          <a:p>
            <a:pPr rtl="0"/>
            <a:fld id="{C263D6C4-4840-40CC-AC84-17E24B3B7BDE}" type="slidenum">
              <a:rPr lang="es-ES" smtClean="0"/>
              <a:pPr rtl="0"/>
              <a:t>9</a:t>
            </a:fld>
            <a:endParaRPr lang="es-ES"/>
          </a:p>
        </p:txBody>
      </p:sp>
      <p:sp>
        <p:nvSpPr>
          <p:cNvPr id="7" name="CuadroTexto 6">
            <a:extLst>
              <a:ext uri="{FF2B5EF4-FFF2-40B4-BE49-F238E27FC236}">
                <a16:creationId xmlns:a16="http://schemas.microsoft.com/office/drawing/2014/main" id="{FBA28480-1F4F-B42F-E156-D849F494554A}"/>
              </a:ext>
            </a:extLst>
          </p:cNvPr>
          <p:cNvSpPr txBox="1"/>
          <p:nvPr/>
        </p:nvSpPr>
        <p:spPr>
          <a:xfrm>
            <a:off x="590274" y="1551846"/>
            <a:ext cx="10445156" cy="3139321"/>
          </a:xfrm>
          <a:prstGeom prst="rect">
            <a:avLst/>
          </a:prstGeom>
          <a:noFill/>
        </p:spPr>
        <p:txBody>
          <a:bodyPr wrap="square">
            <a:spAutoFit/>
          </a:bodyPr>
          <a:lstStyle/>
          <a:p>
            <a:pPr algn="l"/>
            <a:r>
              <a:rPr lang="es-MX" dirty="0">
                <a:solidFill>
                  <a:schemeClr val="bg1"/>
                </a:solidFill>
              </a:rPr>
              <a:t>Las empresas, para desarrollar su actividad, adquieren todo tipo de bienes que pasan a formar parte de su activo. Esos bienes constituyen el inmovilizado, que puede ser material (como un vehículo, una máquina o un ordenador) o inmaterial (como por ejemplo las patentes, el gasto en I+D+i, el fondo de comercio, o licencias de programas informáticos). Los bienes se compran por un valor determinado, pero el paso del tiempo, el uso, el disfrute o la obsolescencia hacen que pierdan parte de su valor inicial.</a:t>
            </a:r>
          </a:p>
          <a:p>
            <a:pPr algn="l"/>
            <a:endParaRPr lang="es-MX" dirty="0">
              <a:solidFill>
                <a:schemeClr val="bg1"/>
              </a:solidFill>
            </a:endParaRPr>
          </a:p>
          <a:p>
            <a:pPr algn="l"/>
            <a:r>
              <a:rPr lang="es-MX" dirty="0">
                <a:solidFill>
                  <a:schemeClr val="bg1"/>
                </a:solidFill>
              </a:rPr>
              <a:t>La amortización de activos implica reflejar en la contabilidad de la empresa de forma periódica la depreciación del valor que experimentan a lo largo de su vida útil estos bienes. De esta manera la pérdida de valor del bien no se registra solo al final, sino que se realiza de manera progresiva en todos los ejercicios.</a:t>
            </a:r>
          </a:p>
        </p:txBody>
      </p:sp>
    </p:spTree>
    <p:extLst>
      <p:ext uri="{BB962C8B-B14F-4D97-AF65-F5344CB8AC3E}">
        <p14:creationId xmlns:p14="http://schemas.microsoft.com/office/powerpoint/2010/main" val="3737544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0677708_TF66687569" id="{94E72F2E-B82C-4064-B9D9-7AFF2092BBB1}" vid="{B182133D-8AA6-4CB9-92DC-D6B7329A4168}"/>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B67ACAB-C3DC-429D-A23C-0723C084FE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95DE24-D6C3-4A00-9085-D9594C193AE1}">
  <ds:schemaRefs>
    <ds:schemaRef ds:uri="http://schemas.microsoft.com/sharepoint/v3/contenttype/forms"/>
  </ds:schemaRefs>
</ds:datastoreItem>
</file>

<file path=customXml/itemProps3.xml><?xml version="1.0" encoding="utf-8"?>
<ds:datastoreItem xmlns:ds="http://schemas.openxmlformats.org/officeDocument/2006/customXml" ds:itemID="{F8992231-163D-4428-A2B8-DA1FE0274129}">
  <ds:schemaRefs>
    <ds:schemaRef ds:uri="http://schemas.microsoft.com/office/2006/metadata/properties"/>
    <ds:schemaRef ds:uri="http://purl.org/dc/dcmitype/"/>
    <ds:schemaRef ds:uri="http://schemas.microsoft.com/sharepoint/v3"/>
    <ds:schemaRef ds:uri="http://purl.org/dc/elements/1.1/"/>
    <ds:schemaRef ds:uri="http://schemas.openxmlformats.org/package/2006/metadata/core-properties"/>
    <ds:schemaRef ds:uri="6dc4bcd6-49db-4c07-9060-8acfc67cef9f"/>
    <ds:schemaRef ds:uri="http://schemas.microsoft.com/office/2006/documentManagement/types"/>
    <ds:schemaRef ds:uri="http://schemas.microsoft.com/office/infopath/2007/PartnerControls"/>
    <ds:schemaRef ds:uri="http://purl.org/dc/terms/"/>
    <ds:schemaRef ds:uri="fb0879af-3eba-417a-a55a-ffe6dcd6ca7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Presentación azul moderna</Template>
  <TotalTime>422</TotalTime>
  <Words>1796</Words>
  <Application>Microsoft Office PowerPoint</Application>
  <PresentationFormat>Panorámica</PresentationFormat>
  <Paragraphs>183</Paragraphs>
  <Slides>17</Slides>
  <Notes>17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Calibri</vt:lpstr>
      <vt:lpstr>CentraNube</vt:lpstr>
      <vt:lpstr>Trade Gothic LT Pro</vt:lpstr>
      <vt:lpstr>Trebuchet MS</vt:lpstr>
      <vt:lpstr>Tema de Office</vt:lpstr>
      <vt:lpstr>Universidad Nacional de Salta Extensión Áulica Cafayate  Tecnicatura Universitaria en Enología y Viticultura </vt:lpstr>
      <vt:lpstr>Presentación de PowerPoint</vt:lpstr>
      <vt:lpstr>Tipos de costos</vt:lpstr>
      <vt:lpstr>Tipos de costos</vt:lpstr>
      <vt:lpstr>Tipos de costos</vt:lpstr>
      <vt:lpstr>Tipos de costos</vt:lpstr>
      <vt:lpstr>Tipos de costos</vt:lpstr>
      <vt:lpstr>Tipos de costos</vt:lpstr>
      <vt:lpstr>Tipos de costos</vt:lpstr>
      <vt:lpstr>Tipos de costos</vt:lpstr>
      <vt:lpstr>Tipos de costos</vt:lpstr>
      <vt:lpstr>Tipos de costos</vt:lpstr>
      <vt:lpstr>Tipos de costos</vt:lpstr>
      <vt:lpstr>Estructura de costos</vt:lpstr>
      <vt:lpstr>Estructura de costos</vt:lpstr>
      <vt:lpstr>Estructura de costos</vt:lpstr>
      <vt:lpstr>Estructura de costos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Nacional de Salta Extensión Áulica Cafayate  Tecnicatura Universitaria en Enología y Viticultura</dc:title>
  <dc:creator>Daniel Alberto Guantay</dc:creator>
  <cp:lastModifiedBy>Daniel Alberto Guantay</cp:lastModifiedBy>
  <cp:revision>14</cp:revision>
  <dcterms:created xsi:type="dcterms:W3CDTF">2022-11-02T16:24:26Z</dcterms:created>
  <dcterms:modified xsi:type="dcterms:W3CDTF">2023-09-20T22:08:41Z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