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73" r:id="rId5"/>
    <p:sldId id="275" r:id="rId6"/>
    <p:sldId id="262" r:id="rId7"/>
    <p:sldId id="263" r:id="rId8"/>
    <p:sldId id="264" r:id="rId9"/>
    <p:sldId id="266" r:id="rId10"/>
    <p:sldId id="276" r:id="rId11"/>
    <p:sldId id="259" r:id="rId12"/>
    <p:sldId id="260" r:id="rId13"/>
    <p:sldId id="261" r:id="rId14"/>
    <p:sldId id="270" r:id="rId15"/>
    <p:sldId id="267" r:id="rId16"/>
    <p:sldId id="268" r:id="rId17"/>
    <p:sldId id="277" r:id="rId18"/>
    <p:sldId id="269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8" r:id="rId2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6CC44-2577-4DFF-BFAF-6F332B41A64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37F19-1B0C-466E-A046-493705B9D2F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72063-744C-4DEC-AFCF-8400B6DF263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3AFE64-D0B0-4E50-B4A9-7FBD3A00162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781AD-8E9B-4452-9712-4E7AD6C52B3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9EEA4-14F3-412C-8CCB-89E93C3262F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81419-AB60-4F15-B97C-FED0569FEF6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81485-1699-4EBC-B576-D3EFC2F2993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5E5EE-7112-47C9-972D-85F66AD7372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7CFE2-7B68-471E-AF8C-5E7491040CA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0585F-5C9C-4E93-BCF7-95EF2563012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1DF5C-595D-410D-960A-750DD02F935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4E92ED-3675-4EF8-B9EF-593712A2953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2925763" y="1112838"/>
            <a:ext cx="1554162" cy="639762"/>
          </a:xfrm>
          <a:prstGeom prst="rect">
            <a:avLst/>
          </a:prstGeom>
          <a:solidFill>
            <a:srgbClr val="FFCC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ES" sz="1200">
                <a:latin typeface="Times New Roman" pitchFamily="18" charset="0"/>
              </a:rPr>
              <a:t>  </a:t>
            </a:r>
            <a:r>
              <a:rPr lang="es-ES" sz="1200">
                <a:latin typeface="Verdana" pitchFamily="34" charset="0"/>
              </a:rPr>
              <a:t>SUPUESTOS</a:t>
            </a:r>
          </a:p>
          <a:p>
            <a:pPr algn="ctr" eaLnBrk="0" hangingPunct="0"/>
            <a:r>
              <a:rPr lang="es-ES" sz="1200">
                <a:latin typeface="Verdana" pitchFamily="34" charset="0"/>
              </a:rPr>
              <a:t>DE LA</a:t>
            </a:r>
          </a:p>
          <a:p>
            <a:pPr algn="ctr" eaLnBrk="0" hangingPunct="0"/>
            <a:r>
              <a:rPr lang="es-ES" sz="1200">
                <a:latin typeface="Verdana" pitchFamily="34" charset="0"/>
              </a:rPr>
              <a:t> ORGANIZACION</a:t>
            </a:r>
          </a:p>
          <a:p>
            <a:pPr eaLnBrk="0" hangingPunct="0"/>
            <a:endParaRPr lang="es-ES" sz="1200">
              <a:latin typeface="Times New Roman" pitchFamily="18" charset="0"/>
            </a:endParaRPr>
          </a:p>
          <a:p>
            <a:pPr eaLnBrk="0" hangingPunct="0"/>
            <a:endParaRPr lang="es-ES" sz="1200">
              <a:latin typeface="Times New Roman" pitchFamily="18" charset="0"/>
            </a:endParaRPr>
          </a:p>
          <a:p>
            <a:pPr eaLnBrk="0" hangingPunct="0"/>
            <a:endParaRPr lang="es-ES" sz="1200">
              <a:latin typeface="Times New Roman" pitchFamily="18" charset="0"/>
            </a:endParaRP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2925763" y="3673475"/>
            <a:ext cx="1554162" cy="639763"/>
          </a:xfrm>
          <a:prstGeom prst="rect">
            <a:avLst/>
          </a:prstGeom>
          <a:solidFill>
            <a:srgbClr val="99CC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ES" sz="1200">
                <a:latin typeface="Times New Roman" pitchFamily="18" charset="0"/>
              </a:rPr>
              <a:t>   </a:t>
            </a:r>
            <a:r>
              <a:rPr lang="es-ES" sz="1200">
                <a:latin typeface="Verdana" pitchFamily="34" charset="0"/>
              </a:rPr>
              <a:t>PROGRAMAS</a:t>
            </a:r>
          </a:p>
          <a:p>
            <a:pPr algn="ctr" eaLnBrk="0" hangingPunct="0"/>
            <a:r>
              <a:rPr lang="es-ES" sz="1200">
                <a:latin typeface="Verdana" pitchFamily="34" charset="0"/>
              </a:rPr>
              <a:t>Y</a:t>
            </a:r>
          </a:p>
          <a:p>
            <a:pPr algn="ctr" eaLnBrk="0" hangingPunct="0"/>
            <a:r>
              <a:rPr lang="es-ES" sz="1200">
                <a:latin typeface="Verdana" pitchFamily="34" charset="0"/>
              </a:rPr>
              <a:t>  PROYECTOS</a:t>
            </a: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2925763" y="2301875"/>
            <a:ext cx="1554162" cy="639763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ES" sz="1200">
                <a:latin typeface="Times New Roman" pitchFamily="18" charset="0"/>
              </a:rPr>
              <a:t> </a:t>
            </a:r>
            <a:r>
              <a:rPr lang="es-ES" sz="1200">
                <a:latin typeface="Verdana" pitchFamily="34" charset="0"/>
              </a:rPr>
              <a:t>ESTRATEGIAS Y</a:t>
            </a:r>
          </a:p>
          <a:p>
            <a:pPr algn="ctr" eaLnBrk="0" hangingPunct="0"/>
            <a:r>
              <a:rPr lang="es-ES" sz="1200">
                <a:latin typeface="Verdana" pitchFamily="34" charset="0"/>
              </a:rPr>
              <a:t>LINEAS DE</a:t>
            </a:r>
          </a:p>
          <a:p>
            <a:pPr algn="ctr" eaLnBrk="0" hangingPunct="0"/>
            <a:r>
              <a:rPr lang="es-ES" sz="1200">
                <a:latin typeface="Verdana" pitchFamily="34" charset="0"/>
              </a:rPr>
              <a:t>  ACCION</a:t>
            </a:r>
          </a:p>
          <a:p>
            <a:pPr eaLnBrk="0" hangingPunct="0"/>
            <a:endParaRPr lang="es-ES" sz="1200">
              <a:latin typeface="Verdana" pitchFamily="34" charset="0"/>
            </a:endParaRPr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2925763" y="4770438"/>
            <a:ext cx="1554162" cy="639762"/>
          </a:xfrm>
          <a:prstGeom prst="rect">
            <a:avLst/>
          </a:prstGeom>
          <a:solidFill>
            <a:srgbClr val="33996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s-ES" sz="1200">
                <a:latin typeface="Times New Roman" pitchFamily="18" charset="0"/>
              </a:rPr>
              <a:t>     </a:t>
            </a:r>
            <a:r>
              <a:rPr lang="es-ES" sz="1200">
                <a:latin typeface="Verdana" pitchFamily="34" charset="0"/>
              </a:rPr>
              <a:t>MONITOREO </a:t>
            </a:r>
          </a:p>
          <a:p>
            <a:pPr eaLnBrk="0" hangingPunct="0"/>
            <a:r>
              <a:rPr lang="es-ES" sz="1200">
                <a:latin typeface="Verdana" pitchFamily="34" charset="0"/>
              </a:rPr>
              <a:t>           Y</a:t>
            </a:r>
          </a:p>
          <a:p>
            <a:pPr eaLnBrk="0" hangingPunct="0"/>
            <a:r>
              <a:rPr lang="es-ES" sz="1200">
                <a:latin typeface="Verdana" pitchFamily="34" charset="0"/>
              </a:rPr>
              <a:t>    EVALUACION</a:t>
            </a:r>
          </a:p>
        </p:txBody>
      </p:sp>
      <p:sp>
        <p:nvSpPr>
          <p:cNvPr id="3081" name="Line 12"/>
          <p:cNvSpPr>
            <a:spLocks noChangeShapeType="1"/>
          </p:cNvSpPr>
          <p:nvPr/>
        </p:nvSpPr>
        <p:spPr bwMode="auto">
          <a:xfrm>
            <a:off x="3657600" y="1752600"/>
            <a:ext cx="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082" name="Line 13"/>
          <p:cNvSpPr>
            <a:spLocks noChangeShapeType="1"/>
          </p:cNvSpPr>
          <p:nvPr/>
        </p:nvSpPr>
        <p:spPr bwMode="auto">
          <a:xfrm>
            <a:off x="3657600" y="2941638"/>
            <a:ext cx="0" cy="731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083" name="Line 14"/>
          <p:cNvSpPr>
            <a:spLocks noChangeShapeType="1"/>
          </p:cNvSpPr>
          <p:nvPr/>
        </p:nvSpPr>
        <p:spPr bwMode="auto">
          <a:xfrm>
            <a:off x="3657600" y="4313238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084" name="Line 16"/>
          <p:cNvSpPr>
            <a:spLocks noChangeShapeType="1"/>
          </p:cNvSpPr>
          <p:nvPr/>
        </p:nvSpPr>
        <p:spPr bwMode="auto">
          <a:xfrm>
            <a:off x="3292475" y="5410200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085" name="Line 17"/>
          <p:cNvSpPr>
            <a:spLocks noChangeShapeType="1"/>
          </p:cNvSpPr>
          <p:nvPr/>
        </p:nvSpPr>
        <p:spPr bwMode="auto">
          <a:xfrm>
            <a:off x="3657600" y="5410200"/>
            <a:ext cx="0" cy="639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086" name="Line 18"/>
          <p:cNvSpPr>
            <a:spLocks noChangeShapeType="1"/>
          </p:cNvSpPr>
          <p:nvPr/>
        </p:nvSpPr>
        <p:spPr bwMode="auto">
          <a:xfrm>
            <a:off x="4022725" y="5410200"/>
            <a:ext cx="0" cy="10064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087" name="Line 19"/>
          <p:cNvSpPr>
            <a:spLocks noChangeShapeType="1"/>
          </p:cNvSpPr>
          <p:nvPr/>
        </p:nvSpPr>
        <p:spPr bwMode="auto">
          <a:xfrm flipH="1">
            <a:off x="2468563" y="5775325"/>
            <a:ext cx="8239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088" name="Line 20"/>
          <p:cNvSpPr>
            <a:spLocks noChangeShapeType="1"/>
          </p:cNvSpPr>
          <p:nvPr/>
        </p:nvSpPr>
        <p:spPr bwMode="auto">
          <a:xfrm flipH="1">
            <a:off x="2103438" y="6049963"/>
            <a:ext cx="15541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089" name="Line 21"/>
          <p:cNvSpPr>
            <a:spLocks noChangeShapeType="1"/>
          </p:cNvSpPr>
          <p:nvPr/>
        </p:nvSpPr>
        <p:spPr bwMode="auto">
          <a:xfrm flipH="1">
            <a:off x="1736725" y="6416675"/>
            <a:ext cx="2286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090" name="Line 22"/>
          <p:cNvSpPr>
            <a:spLocks noChangeShapeType="1"/>
          </p:cNvSpPr>
          <p:nvPr/>
        </p:nvSpPr>
        <p:spPr bwMode="auto">
          <a:xfrm flipV="1">
            <a:off x="2468563" y="4038600"/>
            <a:ext cx="0" cy="1736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091" name="Line 23"/>
          <p:cNvSpPr>
            <a:spLocks noChangeShapeType="1"/>
          </p:cNvSpPr>
          <p:nvPr/>
        </p:nvSpPr>
        <p:spPr bwMode="auto">
          <a:xfrm>
            <a:off x="2468563" y="4038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092" name="Line 24"/>
          <p:cNvSpPr>
            <a:spLocks noChangeShapeType="1"/>
          </p:cNvSpPr>
          <p:nvPr/>
        </p:nvSpPr>
        <p:spPr bwMode="auto">
          <a:xfrm flipV="1">
            <a:off x="2103438" y="2667000"/>
            <a:ext cx="0" cy="3382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093" name="Line 25"/>
          <p:cNvSpPr>
            <a:spLocks noChangeShapeType="1"/>
          </p:cNvSpPr>
          <p:nvPr/>
        </p:nvSpPr>
        <p:spPr bwMode="auto">
          <a:xfrm>
            <a:off x="2103438" y="2667000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094" name="Line 26"/>
          <p:cNvSpPr>
            <a:spLocks noChangeShapeType="1"/>
          </p:cNvSpPr>
          <p:nvPr/>
        </p:nvSpPr>
        <p:spPr bwMode="auto">
          <a:xfrm flipV="1">
            <a:off x="1736725" y="1477963"/>
            <a:ext cx="0" cy="4938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095" name="Line 27"/>
          <p:cNvSpPr>
            <a:spLocks noChangeShapeType="1"/>
          </p:cNvSpPr>
          <p:nvPr/>
        </p:nvSpPr>
        <p:spPr bwMode="auto">
          <a:xfrm>
            <a:off x="1736725" y="1477963"/>
            <a:ext cx="1189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609600" y="3048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chemeClr val="accent2"/>
                </a:solidFill>
              </a:rPr>
              <a:t>EL CIRCUITO DE LA PLANIFICACION</a:t>
            </a:r>
          </a:p>
        </p:txBody>
      </p:sp>
      <p:sp>
        <p:nvSpPr>
          <p:cNvPr id="3097" name="Text Box 31"/>
          <p:cNvSpPr txBox="1">
            <a:spLocks noChangeArrowheads="1"/>
          </p:cNvSpPr>
          <p:nvPr/>
        </p:nvSpPr>
        <p:spPr bwMode="auto">
          <a:xfrm>
            <a:off x="5334000" y="1524000"/>
            <a:ext cx="3505200" cy="376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rgbClr val="BB314B"/>
                </a:solidFill>
              </a:rPr>
              <a:t>FASE ESTRATEGICA</a:t>
            </a:r>
          </a:p>
        </p:txBody>
      </p:sp>
      <p:sp>
        <p:nvSpPr>
          <p:cNvPr id="3098" name="Text Box 32"/>
          <p:cNvSpPr txBox="1">
            <a:spLocks noChangeArrowheads="1"/>
          </p:cNvSpPr>
          <p:nvPr/>
        </p:nvSpPr>
        <p:spPr bwMode="auto">
          <a:xfrm>
            <a:off x="5334000" y="44958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rgbClr val="339933"/>
                </a:solidFill>
              </a:rPr>
              <a:t>FASE  OPERATIVA</a:t>
            </a:r>
          </a:p>
        </p:txBody>
      </p:sp>
      <p:sp>
        <p:nvSpPr>
          <p:cNvPr id="3099" name="Line 34"/>
          <p:cNvSpPr>
            <a:spLocks noChangeShapeType="1"/>
          </p:cNvSpPr>
          <p:nvPr/>
        </p:nvSpPr>
        <p:spPr bwMode="auto">
          <a:xfrm>
            <a:off x="533400" y="3352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100" name="Text Box 36"/>
          <p:cNvSpPr txBox="1">
            <a:spLocks noChangeArrowheads="1"/>
          </p:cNvSpPr>
          <p:nvPr/>
        </p:nvSpPr>
        <p:spPr bwMode="auto">
          <a:xfrm>
            <a:off x="6629400" y="58674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b="1"/>
              <a:t>Retroalimentación </a:t>
            </a:r>
          </a:p>
        </p:txBody>
      </p:sp>
      <p:sp>
        <p:nvSpPr>
          <p:cNvPr id="3101" name="Text Box 37"/>
          <p:cNvSpPr txBox="1">
            <a:spLocks noChangeArrowheads="1"/>
          </p:cNvSpPr>
          <p:nvPr/>
        </p:nvSpPr>
        <p:spPr bwMode="auto">
          <a:xfrm>
            <a:off x="4953000" y="5638800"/>
            <a:ext cx="1676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/>
              <a:t>De 1ra vuelta</a:t>
            </a:r>
          </a:p>
          <a:p>
            <a:pPr>
              <a:spcBef>
                <a:spcPct val="50000"/>
              </a:spcBef>
            </a:pPr>
            <a:r>
              <a:rPr lang="es-ES" sz="1200"/>
              <a:t>De 2da vuelta</a:t>
            </a:r>
          </a:p>
          <a:p>
            <a:pPr>
              <a:spcBef>
                <a:spcPct val="50000"/>
              </a:spcBef>
            </a:pPr>
            <a:r>
              <a:rPr lang="es-ES" sz="1200"/>
              <a:t>De 3ra  vuelta</a:t>
            </a:r>
          </a:p>
        </p:txBody>
      </p:sp>
      <p:sp>
        <p:nvSpPr>
          <p:cNvPr id="3102" name="Line 38"/>
          <p:cNvSpPr>
            <a:spLocks noChangeShapeType="1"/>
          </p:cNvSpPr>
          <p:nvPr/>
        </p:nvSpPr>
        <p:spPr bwMode="auto">
          <a:xfrm>
            <a:off x="6324600" y="5715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103" name="Line 40"/>
          <p:cNvSpPr>
            <a:spLocks noChangeShapeType="1"/>
          </p:cNvSpPr>
          <p:nvPr/>
        </p:nvSpPr>
        <p:spPr bwMode="auto">
          <a:xfrm flipH="1">
            <a:off x="3276600" y="5715000"/>
            <a:ext cx="1676400" cy="0"/>
          </a:xfrm>
          <a:prstGeom prst="line">
            <a:avLst/>
          </a:prstGeom>
          <a:noFill/>
          <a:ln w="9525">
            <a:solidFill>
              <a:srgbClr val="00CC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104" name="Line 41"/>
          <p:cNvSpPr>
            <a:spLocks noChangeShapeType="1"/>
          </p:cNvSpPr>
          <p:nvPr/>
        </p:nvSpPr>
        <p:spPr bwMode="auto">
          <a:xfrm flipH="1">
            <a:off x="3657600" y="6019800"/>
            <a:ext cx="1295400" cy="0"/>
          </a:xfrm>
          <a:prstGeom prst="line">
            <a:avLst/>
          </a:prstGeom>
          <a:noFill/>
          <a:ln w="9525">
            <a:solidFill>
              <a:srgbClr val="00CC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105" name="Line 42"/>
          <p:cNvSpPr>
            <a:spLocks noChangeShapeType="1"/>
          </p:cNvSpPr>
          <p:nvPr/>
        </p:nvSpPr>
        <p:spPr bwMode="auto">
          <a:xfrm flipH="1">
            <a:off x="4038600" y="6324600"/>
            <a:ext cx="914400" cy="0"/>
          </a:xfrm>
          <a:prstGeom prst="line">
            <a:avLst/>
          </a:prstGeom>
          <a:noFill/>
          <a:ln w="9525">
            <a:solidFill>
              <a:srgbClr val="00CC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3106" name="Rectangle 43"/>
          <p:cNvSpPr>
            <a:spLocks noChangeArrowheads="1"/>
          </p:cNvSpPr>
          <p:nvPr/>
        </p:nvSpPr>
        <p:spPr bwMode="auto">
          <a:xfrm>
            <a:off x="1058863" y="2781300"/>
            <a:ext cx="1584325" cy="503238"/>
          </a:xfrm>
          <a:prstGeom prst="rect">
            <a:avLst/>
          </a:prstGeom>
          <a:solidFill>
            <a:srgbClr val="CED8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200">
                <a:latin typeface="Verdana" pitchFamily="34" charset="0"/>
              </a:rPr>
              <a:t>Reflexión y </a:t>
            </a:r>
          </a:p>
          <a:p>
            <a:pPr algn="ctr"/>
            <a:r>
              <a:rPr lang="es-ES_tradnl" sz="1200">
                <a:latin typeface="Verdana" pitchFamily="34" charset="0"/>
              </a:rPr>
              <a:t>Conceptualización</a:t>
            </a:r>
            <a:endParaRPr lang="es-ES" sz="12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Rectangle 2"/>
          <p:cNvSpPr>
            <a:spLocks noChangeArrowheads="1"/>
          </p:cNvSpPr>
          <p:nvPr/>
        </p:nvSpPr>
        <p:spPr bwMode="auto">
          <a:xfrm>
            <a:off x="611560" y="12938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AR" sz="2400" b="1" dirty="0">
                <a:solidFill>
                  <a:srgbClr val="003399"/>
                </a:solidFill>
              </a:rPr>
              <a:t>ANALISIS DE LA COMUNIDAD: ¿BENEFICIARIOS?</a:t>
            </a:r>
            <a:endParaRPr lang="es-ES" sz="2400" b="1" dirty="0">
              <a:solidFill>
                <a:srgbClr val="003399"/>
              </a:solidFill>
            </a:endParaRPr>
          </a:p>
        </p:txBody>
      </p:sp>
      <p:sp>
        <p:nvSpPr>
          <p:cNvPr id="157701" name="Rectangle 3"/>
          <p:cNvSpPr>
            <a:spLocks noChangeArrowheads="1"/>
          </p:cNvSpPr>
          <p:nvPr/>
        </p:nvSpPr>
        <p:spPr bwMode="auto">
          <a:xfrm>
            <a:off x="900113" y="1412875"/>
            <a:ext cx="7416800" cy="749300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AR"/>
              <a:t>	Se denomina beneficiarios a aquellas personas cuya calidad de vida se pretende mejorar como consecuencia del proyecto.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s-ES"/>
          </a:p>
        </p:txBody>
      </p:sp>
      <p:sp>
        <p:nvSpPr>
          <p:cNvPr id="157702" name="Line 4"/>
          <p:cNvSpPr>
            <a:spLocks noChangeShapeType="1"/>
          </p:cNvSpPr>
          <p:nvPr/>
        </p:nvSpPr>
        <p:spPr bwMode="auto">
          <a:xfrm>
            <a:off x="3563938" y="2133600"/>
            <a:ext cx="0" cy="865188"/>
          </a:xfrm>
          <a:prstGeom prst="line">
            <a:avLst/>
          </a:prstGeom>
          <a:noFill/>
          <a:ln w="76200">
            <a:solidFill>
              <a:srgbClr val="CCCAF8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57703" name="Line 5"/>
          <p:cNvSpPr>
            <a:spLocks noChangeShapeType="1"/>
          </p:cNvSpPr>
          <p:nvPr/>
        </p:nvSpPr>
        <p:spPr bwMode="auto">
          <a:xfrm>
            <a:off x="3563938" y="2997200"/>
            <a:ext cx="863600" cy="0"/>
          </a:xfrm>
          <a:prstGeom prst="line">
            <a:avLst/>
          </a:prstGeom>
          <a:noFill/>
          <a:ln w="76200">
            <a:solidFill>
              <a:srgbClr val="CCCAF8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7704" name="Line 6"/>
          <p:cNvSpPr>
            <a:spLocks noChangeShapeType="1"/>
          </p:cNvSpPr>
          <p:nvPr/>
        </p:nvSpPr>
        <p:spPr bwMode="auto">
          <a:xfrm>
            <a:off x="3563938" y="2492375"/>
            <a:ext cx="863600" cy="0"/>
          </a:xfrm>
          <a:prstGeom prst="line">
            <a:avLst/>
          </a:prstGeom>
          <a:noFill/>
          <a:ln w="76200">
            <a:solidFill>
              <a:srgbClr val="CCCAF8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7705" name="Text Box 7"/>
          <p:cNvSpPr txBox="1">
            <a:spLocks noChangeArrowheads="1"/>
          </p:cNvSpPr>
          <p:nvPr/>
        </p:nvSpPr>
        <p:spPr bwMode="auto">
          <a:xfrm>
            <a:off x="4572000" y="2349500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/>
              <a:t>Directos</a:t>
            </a:r>
            <a:endParaRPr lang="es-ES"/>
          </a:p>
        </p:txBody>
      </p:sp>
      <p:sp>
        <p:nvSpPr>
          <p:cNvPr id="157706" name="Text Box 8"/>
          <p:cNvSpPr txBox="1">
            <a:spLocks noChangeArrowheads="1"/>
          </p:cNvSpPr>
          <p:nvPr/>
        </p:nvSpPr>
        <p:spPr bwMode="auto">
          <a:xfrm>
            <a:off x="4572000" y="2781300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/>
              <a:t>Indirectos</a:t>
            </a:r>
            <a:endParaRPr lang="es-ES"/>
          </a:p>
        </p:txBody>
      </p:sp>
      <p:sp>
        <p:nvSpPr>
          <p:cNvPr id="157707" name="Text Box 9"/>
          <p:cNvSpPr txBox="1">
            <a:spLocks noChangeArrowheads="1"/>
          </p:cNvSpPr>
          <p:nvPr/>
        </p:nvSpPr>
        <p:spPr bwMode="auto">
          <a:xfrm>
            <a:off x="900113" y="3429000"/>
            <a:ext cx="74168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600" dirty="0"/>
              <a:t>Desde la investigación participativa (IP), el concepto de “beneficiario” es examinado críticamente. En cierto modo, remite a alguien que recibe, sugiere una línea divisoria entre beneficiario y benefactor.</a:t>
            </a:r>
          </a:p>
          <a:p>
            <a:pPr algn="ctr">
              <a:spcBef>
                <a:spcPct val="50000"/>
              </a:spcBef>
            </a:pPr>
            <a:r>
              <a:rPr lang="es-AR" sz="1600" dirty="0"/>
              <a:t>Desde la IP, las organizaciones ejecutoras se convierten en </a:t>
            </a:r>
            <a:r>
              <a:rPr lang="es-AR" sz="1600" b="1" dirty="0"/>
              <a:t>facilitadores </a:t>
            </a:r>
            <a:r>
              <a:rPr lang="es-AR" sz="1600" dirty="0"/>
              <a:t>de procesos de la propia comunidad.</a:t>
            </a:r>
          </a:p>
          <a:p>
            <a:pPr algn="ctr">
              <a:spcBef>
                <a:spcPct val="50000"/>
              </a:spcBef>
            </a:pPr>
            <a:r>
              <a:rPr lang="es-AR" sz="1600" i="1" dirty="0"/>
              <a:t>Todos participan, todos se benefician, todos aprenden.</a:t>
            </a:r>
            <a:endParaRPr lang="es-ES" sz="1600" i="1" dirty="0"/>
          </a:p>
        </p:txBody>
      </p:sp>
      <p:sp>
        <p:nvSpPr>
          <p:cNvPr id="157708" name="Rectangle 10"/>
          <p:cNvSpPr>
            <a:spLocks noChangeArrowheads="1"/>
          </p:cNvSpPr>
          <p:nvPr/>
        </p:nvSpPr>
        <p:spPr bwMode="auto">
          <a:xfrm>
            <a:off x="3249985" y="5368924"/>
            <a:ext cx="2952750" cy="11525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Char char="•"/>
            </a:pPr>
            <a:r>
              <a:rPr lang="es-AR" b="1" dirty="0">
                <a:solidFill>
                  <a:schemeClr val="bg1"/>
                </a:solidFill>
              </a:rPr>
              <a:t> Participantes</a:t>
            </a:r>
          </a:p>
          <a:p>
            <a:pPr algn="ctr">
              <a:buFontTx/>
              <a:buChar char="•"/>
            </a:pPr>
            <a:r>
              <a:rPr lang="es-AR" b="1" dirty="0">
                <a:solidFill>
                  <a:schemeClr val="bg1"/>
                </a:solidFill>
              </a:rPr>
              <a:t> Comunidad Involucrada</a:t>
            </a:r>
          </a:p>
          <a:p>
            <a:pPr algn="ctr">
              <a:buFontTx/>
              <a:buChar char="•"/>
            </a:pPr>
            <a:r>
              <a:rPr lang="es-AR" b="1" dirty="0">
                <a:solidFill>
                  <a:schemeClr val="bg1"/>
                </a:solidFill>
              </a:rPr>
              <a:t> Pobladores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>
                <a:solidFill>
                  <a:srgbClr val="0070C0"/>
                </a:solidFill>
              </a:rPr>
              <a:t>ANALISIS DE PROBLEMAS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Es un conjunto de técnicas para:</a:t>
            </a:r>
          </a:p>
          <a:p>
            <a:r>
              <a:rPr lang="es-AR" dirty="0"/>
              <a:t>Analizar la situación en relación a un problema</a:t>
            </a:r>
          </a:p>
          <a:p>
            <a:r>
              <a:rPr lang="es-AR" dirty="0"/>
              <a:t>Identificar los problemas principales en este contexto</a:t>
            </a:r>
          </a:p>
          <a:p>
            <a:r>
              <a:rPr lang="es-AR" dirty="0"/>
              <a:t>Definir el problema central en la situación</a:t>
            </a:r>
          </a:p>
          <a:p>
            <a:r>
              <a:rPr lang="es-AR" dirty="0"/>
              <a:t>Visualizar las relaciones de causa y efecto en el Árbol de Problemas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9234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rgbClr val="0070C0"/>
                </a:solidFill>
              </a:rPr>
              <a:t>Como se elabora el ARBOL DE PROBLEMAS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 dirty="0"/>
          </a:p>
          <a:p>
            <a:pPr>
              <a:lnSpc>
                <a:spcPct val="80000"/>
              </a:lnSpc>
            </a:pPr>
            <a:r>
              <a:rPr lang="es-ES" sz="2000" b="1" dirty="0"/>
              <a:t>PASO 1 </a:t>
            </a:r>
            <a:r>
              <a:rPr lang="es-ES" sz="2000" dirty="0"/>
              <a:t>	</a:t>
            </a:r>
            <a:r>
              <a:rPr lang="es-ES" sz="2000" b="1" dirty="0"/>
              <a:t>Identificar los principales problemas con respecto 		a la situación en cuestión </a:t>
            </a:r>
            <a:r>
              <a:rPr lang="es-ES" sz="2000" dirty="0"/>
              <a:t>	</a:t>
            </a:r>
          </a:p>
          <a:p>
            <a:pPr>
              <a:lnSpc>
                <a:spcPct val="80000"/>
              </a:lnSpc>
            </a:pPr>
            <a:r>
              <a:rPr lang="es-ES" sz="2000" b="1" dirty="0"/>
              <a:t>PASO 2 </a:t>
            </a:r>
            <a:r>
              <a:rPr lang="es-ES" sz="2000" dirty="0"/>
              <a:t>	</a:t>
            </a:r>
            <a:r>
              <a:rPr lang="es-ES" sz="2000" b="1" dirty="0"/>
              <a:t>Formular en pocas palabras el problema central </a:t>
            </a:r>
            <a:r>
              <a:rPr lang="es-ES" sz="2000" dirty="0"/>
              <a:t>	</a:t>
            </a:r>
          </a:p>
          <a:p>
            <a:pPr>
              <a:lnSpc>
                <a:spcPct val="80000"/>
              </a:lnSpc>
            </a:pPr>
            <a:r>
              <a:rPr lang="es-ES" sz="2000" b="1" dirty="0"/>
              <a:t>PASO 3 </a:t>
            </a:r>
            <a:r>
              <a:rPr lang="es-ES" sz="2000" dirty="0"/>
              <a:t>	</a:t>
            </a:r>
            <a:r>
              <a:rPr lang="es-ES" sz="2000" b="1" dirty="0"/>
              <a:t>Anotar las causas del problema central </a:t>
            </a:r>
            <a:r>
              <a:rPr lang="es-ES" sz="2000" dirty="0"/>
              <a:t>	</a:t>
            </a:r>
          </a:p>
          <a:p>
            <a:pPr>
              <a:lnSpc>
                <a:spcPct val="80000"/>
              </a:lnSpc>
            </a:pPr>
            <a:r>
              <a:rPr lang="es-ES" sz="2000" b="1" dirty="0"/>
              <a:t>PASO 4 </a:t>
            </a:r>
            <a:r>
              <a:rPr lang="es-ES" sz="2000" dirty="0"/>
              <a:t>	</a:t>
            </a:r>
            <a:r>
              <a:rPr lang="es-ES" sz="2000" b="1" dirty="0"/>
              <a:t>Anotar los efectos provocados por el problema 		central </a:t>
            </a:r>
            <a:r>
              <a:rPr lang="es-ES" sz="2000" dirty="0"/>
              <a:t>	</a:t>
            </a:r>
          </a:p>
          <a:p>
            <a:pPr>
              <a:lnSpc>
                <a:spcPct val="80000"/>
              </a:lnSpc>
            </a:pPr>
            <a:r>
              <a:rPr lang="es-ES" sz="2000" b="1" dirty="0"/>
              <a:t>PASO 5 </a:t>
            </a:r>
            <a:r>
              <a:rPr lang="es-ES" sz="2000" dirty="0"/>
              <a:t>	</a:t>
            </a:r>
            <a:r>
              <a:rPr lang="es-ES" sz="2000" b="1" dirty="0"/>
              <a:t>Elaborar un esquema que muestre las relaciones 		de causa y efecto en forma de un </a:t>
            </a:r>
            <a:r>
              <a:rPr lang="es-ES" sz="2000" b="1" dirty="0" err="1"/>
              <a:t>Arbol</a:t>
            </a:r>
            <a:r>
              <a:rPr lang="es-ES" sz="2000" b="1" dirty="0"/>
              <a:t> de 			Problemas </a:t>
            </a:r>
            <a:r>
              <a:rPr lang="es-ES" sz="2000" dirty="0"/>
              <a:t>	</a:t>
            </a:r>
          </a:p>
          <a:p>
            <a:pPr>
              <a:lnSpc>
                <a:spcPct val="80000"/>
              </a:lnSpc>
            </a:pPr>
            <a:r>
              <a:rPr lang="es-ES" sz="2000" b="1" dirty="0"/>
              <a:t>PASO 6 </a:t>
            </a:r>
            <a:r>
              <a:rPr lang="es-ES" sz="2000" dirty="0"/>
              <a:t>	</a:t>
            </a:r>
            <a:r>
              <a:rPr lang="es-ES" sz="2000" b="1" dirty="0"/>
              <a:t>Revisar el esquema completo y verificar su lógica e 		integridad </a:t>
            </a:r>
            <a:r>
              <a:rPr lang="es-ES" sz="2000" dirty="0"/>
              <a:t>	</a:t>
            </a:r>
          </a:p>
          <a:p>
            <a:pPr>
              <a:lnSpc>
                <a:spcPct val="80000"/>
              </a:lnSpc>
            </a:pPr>
            <a:endParaRPr lang="es-ES" sz="20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5CA0BE2-DAF1-4E33-8C4A-93FA94AA1782}"/>
              </a:ext>
            </a:extLst>
          </p:cNvPr>
          <p:cNvSpPr/>
          <p:nvPr/>
        </p:nvSpPr>
        <p:spPr>
          <a:xfrm>
            <a:off x="0" y="5949280"/>
            <a:ext cx="91440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rgbClr val="7030A0"/>
                </a:solidFill>
              </a:rPr>
              <a:t>Suele utilizarse frecuentemente para esta </a:t>
            </a:r>
            <a:r>
              <a:rPr lang="es-MX" sz="2000" dirty="0" smtClean="0">
                <a:solidFill>
                  <a:srgbClr val="7030A0"/>
                </a:solidFill>
              </a:rPr>
              <a:t>actividad </a:t>
            </a:r>
            <a:r>
              <a:rPr lang="es-MX" sz="2000" dirty="0">
                <a:solidFill>
                  <a:srgbClr val="7030A0"/>
                </a:solidFill>
              </a:rPr>
              <a:t>la técnica “lluvia de ideas”</a:t>
            </a:r>
            <a:endParaRPr lang="es-A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319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s-AR" sz="4000" dirty="0">
                <a:solidFill>
                  <a:srgbClr val="0070C0"/>
                </a:solidFill>
              </a:rPr>
              <a:t>ANALISIS DE PROBLEMAS PUNTOS CLAVES</a:t>
            </a:r>
            <a:r>
              <a:rPr lang="es-AR" sz="4000" dirty="0"/>
              <a:t/>
            </a:r>
            <a:br>
              <a:rPr lang="es-AR" sz="4000" dirty="0"/>
            </a:br>
            <a:endParaRPr lang="es-ES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AR" sz="2800" dirty="0"/>
              <a:t>Un problema no es la ausencia de su solución, sino un estado existente negativo</a:t>
            </a:r>
          </a:p>
          <a:p>
            <a:pPr>
              <a:lnSpc>
                <a:spcPct val="80000"/>
              </a:lnSpc>
            </a:pPr>
            <a:r>
              <a:rPr lang="es-AR" sz="2800" dirty="0"/>
              <a:t>Falta de repuestos: Incorrecto</a:t>
            </a:r>
          </a:p>
          <a:p>
            <a:pPr>
              <a:lnSpc>
                <a:spcPct val="80000"/>
              </a:lnSpc>
            </a:pPr>
            <a:r>
              <a:rPr lang="es-AR" sz="2800" dirty="0"/>
              <a:t>Equipo no funciona: Correcto</a:t>
            </a:r>
          </a:p>
          <a:p>
            <a:pPr>
              <a:lnSpc>
                <a:spcPct val="80000"/>
              </a:lnSpc>
            </a:pPr>
            <a:r>
              <a:rPr lang="es-AR" sz="2800" dirty="0"/>
              <a:t>La importancia de un problema no está determinada por su ubicación en el </a:t>
            </a:r>
            <a:r>
              <a:rPr lang="es-AR" sz="2800" dirty="0" err="1"/>
              <a:t>Arbol</a:t>
            </a:r>
            <a:r>
              <a:rPr lang="es-AR" sz="2800" dirty="0"/>
              <a:t> de Problemas</a:t>
            </a:r>
          </a:p>
          <a:p>
            <a:pPr>
              <a:lnSpc>
                <a:spcPct val="80000"/>
              </a:lnSpc>
            </a:pPr>
            <a:r>
              <a:rPr lang="es-AR" sz="2800" dirty="0"/>
              <a:t>Identificar problemas existentes (no los posibles, ficticios o futuros)</a:t>
            </a:r>
          </a:p>
          <a:p>
            <a:pPr>
              <a:lnSpc>
                <a:spcPct val="80000"/>
              </a:lnSpc>
            </a:pPr>
            <a:r>
              <a:rPr lang="es-AR" sz="2800" dirty="0"/>
              <a:t>Formular el problema como un estado negativo</a:t>
            </a:r>
          </a:p>
          <a:p>
            <a:pPr>
              <a:lnSpc>
                <a:spcPct val="80000"/>
              </a:lnSpc>
            </a:pPr>
            <a:r>
              <a:rPr lang="es-AR" sz="2800" dirty="0"/>
              <a:t>Escribir un solo problema por tarjeta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501182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4763"/>
            <a:ext cx="9134475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/>
              <a:t>Como se elabora el ARBOL DE OBJETIVOS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 algn="just">
              <a:lnSpc>
                <a:spcPct val="80000"/>
              </a:lnSpc>
            </a:pPr>
            <a:r>
              <a:rPr lang="es-ES" sz="2000" b="1"/>
              <a:t>PASO 1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2000" b="1"/>
              <a:t>	Formular todas las condiciones negativas del Árbol de Problemas en forma de condiciones positivas que son: deseadas y realizables en la práctica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2000"/>
              <a:t>	</a:t>
            </a:r>
          </a:p>
          <a:p>
            <a:pPr algn="just">
              <a:lnSpc>
                <a:spcPct val="80000"/>
              </a:lnSpc>
            </a:pPr>
            <a:r>
              <a:rPr lang="es-ES" sz="2000" b="1"/>
              <a:t>PASO 2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2000" b="1"/>
              <a:t>	Examinar las relaciones "medios - fines" establecidas para garantizar la lógica e integridad del esquema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2000"/>
              <a:t>	</a:t>
            </a:r>
          </a:p>
          <a:p>
            <a:pPr algn="just">
              <a:lnSpc>
                <a:spcPct val="80000"/>
              </a:lnSpc>
            </a:pPr>
            <a:r>
              <a:rPr lang="es-ES" sz="2000" b="1"/>
              <a:t>PASO 3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2000" b="1"/>
              <a:t>	Si fuera necesario hay que: </a:t>
            </a:r>
            <a:r>
              <a:rPr lang="es-ES" sz="2000"/>
              <a:t>• </a:t>
            </a:r>
            <a:r>
              <a:rPr lang="es-ES" sz="2000" b="1"/>
              <a:t>Modificar las frases existentes; añadir frases nuevas en el contexto de las relaciones "medios - fines" ; eliminar objetivos que no sean efectivos o necesarios </a:t>
            </a:r>
            <a:endParaRPr lang="es-ES" sz="200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s-ES" sz="2000"/>
              <a:t>	</a:t>
            </a:r>
          </a:p>
          <a:p>
            <a:pPr>
              <a:lnSpc>
                <a:spcPct val="80000"/>
              </a:lnSpc>
            </a:pPr>
            <a:endParaRPr lang="es-ES" sz="2000"/>
          </a:p>
        </p:txBody>
      </p:sp>
    </p:spTree>
    <p:extLst>
      <p:ext uri="{BB962C8B-B14F-4D97-AF65-F5344CB8AC3E}">
        <p14:creationId xmlns:p14="http://schemas.microsoft.com/office/powerpoint/2010/main" val="3259385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736013" cy="652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11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33" name="Rectangle 2"/>
          <p:cNvSpPr>
            <a:spLocks noChangeArrowheads="1"/>
          </p:cNvSpPr>
          <p:nvPr/>
        </p:nvSpPr>
        <p:spPr bwMode="auto">
          <a:xfrm>
            <a:off x="457200" y="401638"/>
            <a:ext cx="8229600" cy="490537"/>
          </a:xfrm>
          <a:prstGeom prst="rect">
            <a:avLst/>
          </a:prstGeom>
          <a:solidFill>
            <a:srgbClr val="327E37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AR" sz="2000">
                <a:solidFill>
                  <a:schemeClr val="bg1"/>
                </a:solidFill>
              </a:rPr>
              <a:t>ANALISIS DE PROBLEMAS, DE OBJETIVOS Y ALTERNATIVAS</a:t>
            </a:r>
            <a:endParaRPr lang="es-ES" sz="2000">
              <a:solidFill>
                <a:schemeClr val="bg1"/>
              </a:solidFill>
            </a:endParaRPr>
          </a:p>
        </p:txBody>
      </p:sp>
      <p:sp>
        <p:nvSpPr>
          <p:cNvPr id="158734" name="Rectangle 3"/>
          <p:cNvSpPr>
            <a:spLocks noChangeArrowheads="1"/>
          </p:cNvSpPr>
          <p:nvPr/>
        </p:nvSpPr>
        <p:spPr bwMode="auto">
          <a:xfrm>
            <a:off x="539750" y="1108075"/>
            <a:ext cx="39608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AR" sz="2400" b="1" dirty="0">
                <a:solidFill>
                  <a:srgbClr val="327E37"/>
                </a:solidFill>
              </a:rPr>
              <a:t>El árbol de problemas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s-AR" sz="1000" b="1" dirty="0">
                <a:solidFill>
                  <a:srgbClr val="327E37"/>
                </a:solidFill>
              </a:rPr>
              <a:t>(expresados como situación negativa existente)</a:t>
            </a:r>
          </a:p>
          <a:p>
            <a:pPr marL="342900" indent="-342900" algn="ctr">
              <a:spcBef>
                <a:spcPct val="20000"/>
              </a:spcBef>
            </a:pPr>
            <a:endParaRPr lang="es-AR" sz="1000" b="1" dirty="0">
              <a:solidFill>
                <a:srgbClr val="327E37"/>
              </a:solidFill>
            </a:endParaRPr>
          </a:p>
          <a:p>
            <a:pPr marL="342900" indent="-342900"/>
            <a:r>
              <a:rPr lang="es-AR" dirty="0"/>
              <a:t>	 Describe la situación inicial  </a:t>
            </a:r>
          </a:p>
          <a:p>
            <a:pPr marL="342900" indent="-342900"/>
            <a:r>
              <a:rPr lang="es-AR" dirty="0"/>
              <a:t>	 evidenciando las relaciones   </a:t>
            </a:r>
          </a:p>
          <a:p>
            <a:pPr marL="342900" indent="-342900"/>
            <a:r>
              <a:rPr lang="es-AR" dirty="0"/>
              <a:t>       	      causales</a:t>
            </a:r>
            <a:endParaRPr lang="es-ES" dirty="0"/>
          </a:p>
        </p:txBody>
      </p:sp>
      <p:sp>
        <p:nvSpPr>
          <p:cNvPr id="158735" name="Rectangle 4"/>
          <p:cNvSpPr>
            <a:spLocks noChangeArrowheads="1"/>
          </p:cNvSpPr>
          <p:nvPr/>
        </p:nvSpPr>
        <p:spPr bwMode="auto">
          <a:xfrm>
            <a:off x="4643438" y="1108075"/>
            <a:ext cx="3960812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AR" sz="2400" b="1" dirty="0">
                <a:solidFill>
                  <a:srgbClr val="003399"/>
                </a:solidFill>
              </a:rPr>
              <a:t>El árbol de objetivos</a:t>
            </a:r>
            <a:r>
              <a:rPr lang="es-AR" sz="2400" dirty="0"/>
              <a:t>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s-AR" sz="1000" b="1" dirty="0">
                <a:solidFill>
                  <a:srgbClr val="0070C0"/>
                </a:solidFill>
              </a:rPr>
              <a:t>(expresados en positivo los problemas)</a:t>
            </a:r>
          </a:p>
          <a:p>
            <a:pPr marL="342900" indent="-342900" algn="ctr">
              <a:spcBef>
                <a:spcPct val="20000"/>
              </a:spcBef>
            </a:pPr>
            <a:endParaRPr lang="es-AR" sz="1000" dirty="0"/>
          </a:p>
          <a:p>
            <a:pPr marL="342900" indent="-342900" algn="ctr">
              <a:spcBef>
                <a:spcPct val="20000"/>
              </a:spcBef>
            </a:pPr>
            <a:r>
              <a:rPr lang="es-AR" dirty="0"/>
              <a:t>Describe la situación objetivo  </a:t>
            </a:r>
          </a:p>
          <a:p>
            <a:pPr marL="342900" indent="-342900"/>
            <a:r>
              <a:rPr lang="es-AR" dirty="0"/>
              <a:t>	 evidenciando las relaciones   </a:t>
            </a:r>
          </a:p>
          <a:p>
            <a:pPr marL="342900" indent="-342900"/>
            <a:r>
              <a:rPr lang="es-AR" dirty="0"/>
              <a:t>       	       causales</a:t>
            </a:r>
            <a:endParaRPr lang="es-ES" dirty="0"/>
          </a:p>
        </p:txBody>
      </p:sp>
      <p:sp>
        <p:nvSpPr>
          <p:cNvPr id="158736" name="Text Box 5"/>
          <p:cNvSpPr txBox="1">
            <a:spLocks noChangeArrowheads="1"/>
          </p:cNvSpPr>
          <p:nvPr/>
        </p:nvSpPr>
        <p:spPr bwMode="auto">
          <a:xfrm>
            <a:off x="1908175" y="3843338"/>
            <a:ext cx="935038" cy="549275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/>
              <a:t>Dificultad de acceso al agua potable</a:t>
            </a:r>
            <a:endParaRPr lang="es-ES" sz="1000"/>
          </a:p>
        </p:txBody>
      </p:sp>
      <p:sp>
        <p:nvSpPr>
          <p:cNvPr id="158738" name="Text Box 7"/>
          <p:cNvSpPr txBox="1">
            <a:spLocks noChangeArrowheads="1"/>
          </p:cNvSpPr>
          <p:nvPr/>
        </p:nvSpPr>
        <p:spPr bwMode="auto">
          <a:xfrm>
            <a:off x="3128963" y="4635500"/>
            <a:ext cx="1296987" cy="707886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Malas condiciones de higiene en recipientes de traslado</a:t>
            </a:r>
            <a:endParaRPr lang="es-ES" sz="1000" dirty="0"/>
          </a:p>
        </p:txBody>
      </p:sp>
      <p:sp>
        <p:nvSpPr>
          <p:cNvPr id="158739" name="Text Box 8"/>
          <p:cNvSpPr txBox="1">
            <a:spLocks noChangeArrowheads="1"/>
          </p:cNvSpPr>
          <p:nvPr/>
        </p:nvSpPr>
        <p:spPr bwMode="auto">
          <a:xfrm>
            <a:off x="2124075" y="5427663"/>
            <a:ext cx="1081088" cy="396875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Uso de agroquímicos</a:t>
            </a:r>
            <a:endParaRPr lang="es-ES" sz="1000" dirty="0"/>
          </a:p>
        </p:txBody>
      </p:sp>
      <p:sp>
        <p:nvSpPr>
          <p:cNvPr id="158740" name="Text Box 9"/>
          <p:cNvSpPr txBox="1">
            <a:spLocks noChangeArrowheads="1"/>
          </p:cNvSpPr>
          <p:nvPr/>
        </p:nvSpPr>
        <p:spPr bwMode="auto">
          <a:xfrm>
            <a:off x="3348038" y="5500688"/>
            <a:ext cx="1081087" cy="549275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Filtraciones del vertedero al acuífero</a:t>
            </a:r>
            <a:endParaRPr lang="es-ES" sz="1000" dirty="0"/>
          </a:p>
        </p:txBody>
      </p:sp>
      <p:sp>
        <p:nvSpPr>
          <p:cNvPr id="158741" name="Text Box 10"/>
          <p:cNvSpPr txBox="1">
            <a:spLocks noChangeArrowheads="1"/>
          </p:cNvSpPr>
          <p:nvPr/>
        </p:nvSpPr>
        <p:spPr bwMode="auto">
          <a:xfrm>
            <a:off x="684213" y="4635500"/>
            <a:ext cx="1081087" cy="553998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Contaminación de aguas superficiales</a:t>
            </a:r>
            <a:endParaRPr lang="es-ES" sz="1000" dirty="0"/>
          </a:p>
        </p:txBody>
      </p:sp>
      <p:sp>
        <p:nvSpPr>
          <p:cNvPr id="158742" name="Text Box 11"/>
          <p:cNvSpPr txBox="1">
            <a:spLocks noChangeArrowheads="1"/>
          </p:cNvSpPr>
          <p:nvPr/>
        </p:nvSpPr>
        <p:spPr bwMode="auto">
          <a:xfrm>
            <a:off x="7058" y="5427663"/>
            <a:ext cx="863600" cy="396875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Vertidos industriales</a:t>
            </a:r>
            <a:endParaRPr lang="es-ES" sz="1000" dirty="0"/>
          </a:p>
        </p:txBody>
      </p:sp>
      <p:sp>
        <p:nvSpPr>
          <p:cNvPr id="158743" name="Text Box 12"/>
          <p:cNvSpPr txBox="1">
            <a:spLocks noChangeArrowheads="1"/>
          </p:cNvSpPr>
          <p:nvPr/>
        </p:nvSpPr>
        <p:spPr bwMode="auto">
          <a:xfrm>
            <a:off x="1187450" y="5427663"/>
            <a:ext cx="863600" cy="396875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Vertidos Cloacales</a:t>
            </a:r>
            <a:endParaRPr lang="es-ES" sz="1000" dirty="0"/>
          </a:p>
        </p:txBody>
      </p:sp>
      <p:sp>
        <p:nvSpPr>
          <p:cNvPr id="158744" name="Text Box 13"/>
          <p:cNvSpPr txBox="1">
            <a:spLocks noChangeArrowheads="1"/>
          </p:cNvSpPr>
          <p:nvPr/>
        </p:nvSpPr>
        <p:spPr bwMode="auto">
          <a:xfrm>
            <a:off x="1042988" y="2908300"/>
            <a:ext cx="1008062" cy="861774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Elevados tiempo y esfuerzo para conseguir agua potable</a:t>
            </a:r>
            <a:endParaRPr lang="es-ES" sz="1000" dirty="0"/>
          </a:p>
        </p:txBody>
      </p:sp>
      <p:sp>
        <p:nvSpPr>
          <p:cNvPr id="158745" name="Text Box 14"/>
          <p:cNvSpPr txBox="1">
            <a:spLocks noChangeArrowheads="1"/>
          </p:cNvSpPr>
          <p:nvPr/>
        </p:nvSpPr>
        <p:spPr bwMode="auto">
          <a:xfrm>
            <a:off x="2411413" y="2979738"/>
            <a:ext cx="1296987" cy="396875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/>
              <a:t>Enfermedades gastroinstestinales</a:t>
            </a:r>
            <a:endParaRPr lang="es-ES" sz="1000"/>
          </a:p>
        </p:txBody>
      </p:sp>
      <p:sp>
        <p:nvSpPr>
          <p:cNvPr id="158746" name="Line 15"/>
          <p:cNvSpPr>
            <a:spLocks noChangeShapeType="1"/>
          </p:cNvSpPr>
          <p:nvPr/>
        </p:nvSpPr>
        <p:spPr bwMode="auto">
          <a:xfrm flipH="1" flipV="1">
            <a:off x="1908175" y="3556000"/>
            <a:ext cx="287338" cy="2873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47" name="Line 16"/>
          <p:cNvSpPr>
            <a:spLocks noChangeShapeType="1"/>
          </p:cNvSpPr>
          <p:nvPr/>
        </p:nvSpPr>
        <p:spPr bwMode="auto">
          <a:xfrm flipV="1">
            <a:off x="2555875" y="3340100"/>
            <a:ext cx="504825" cy="5032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48" name="Line 17"/>
          <p:cNvSpPr>
            <a:spLocks noChangeShapeType="1"/>
          </p:cNvSpPr>
          <p:nvPr/>
        </p:nvSpPr>
        <p:spPr bwMode="auto">
          <a:xfrm flipH="1" flipV="1">
            <a:off x="2843213" y="4275138"/>
            <a:ext cx="647700" cy="3603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49" name="Line 18"/>
          <p:cNvSpPr>
            <a:spLocks noChangeShapeType="1"/>
          </p:cNvSpPr>
          <p:nvPr/>
        </p:nvSpPr>
        <p:spPr bwMode="auto">
          <a:xfrm flipV="1">
            <a:off x="2481263" y="4348162"/>
            <a:ext cx="3175" cy="2873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50" name="Line 19"/>
          <p:cNvSpPr>
            <a:spLocks noChangeShapeType="1"/>
          </p:cNvSpPr>
          <p:nvPr/>
        </p:nvSpPr>
        <p:spPr bwMode="auto">
          <a:xfrm flipV="1">
            <a:off x="1330325" y="4275138"/>
            <a:ext cx="577850" cy="3603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51" name="Line 20"/>
          <p:cNvSpPr>
            <a:spLocks noChangeShapeType="1"/>
          </p:cNvSpPr>
          <p:nvPr/>
        </p:nvSpPr>
        <p:spPr bwMode="auto">
          <a:xfrm flipH="1" flipV="1">
            <a:off x="2552700" y="5184775"/>
            <a:ext cx="3175" cy="24288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52" name="Line 21"/>
          <p:cNvSpPr>
            <a:spLocks noChangeShapeType="1"/>
          </p:cNvSpPr>
          <p:nvPr/>
        </p:nvSpPr>
        <p:spPr bwMode="auto">
          <a:xfrm flipH="1" flipV="1">
            <a:off x="2913063" y="5211762"/>
            <a:ext cx="577850" cy="28892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53" name="Line 22"/>
          <p:cNvSpPr>
            <a:spLocks noChangeShapeType="1"/>
          </p:cNvSpPr>
          <p:nvPr/>
        </p:nvSpPr>
        <p:spPr bwMode="auto">
          <a:xfrm flipV="1">
            <a:off x="827088" y="5140325"/>
            <a:ext cx="215900" cy="2873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54" name="Line 23"/>
          <p:cNvSpPr>
            <a:spLocks noChangeShapeType="1"/>
          </p:cNvSpPr>
          <p:nvPr/>
        </p:nvSpPr>
        <p:spPr bwMode="auto">
          <a:xfrm flipH="1" flipV="1">
            <a:off x="1476375" y="5140325"/>
            <a:ext cx="142875" cy="2873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55" name="Text Box 24"/>
          <p:cNvSpPr txBox="1">
            <a:spLocks noChangeArrowheads="1"/>
          </p:cNvSpPr>
          <p:nvPr/>
        </p:nvSpPr>
        <p:spPr bwMode="auto">
          <a:xfrm>
            <a:off x="6373813" y="3771900"/>
            <a:ext cx="935037" cy="549275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/>
              <a:t>Acceso al agua potable mejorado</a:t>
            </a:r>
            <a:endParaRPr lang="es-ES" sz="1000"/>
          </a:p>
        </p:txBody>
      </p:sp>
      <p:sp>
        <p:nvSpPr>
          <p:cNvPr id="158756" name="Text Box 25"/>
          <p:cNvSpPr txBox="1">
            <a:spLocks noChangeArrowheads="1"/>
          </p:cNvSpPr>
          <p:nvPr/>
        </p:nvSpPr>
        <p:spPr bwMode="auto">
          <a:xfrm>
            <a:off x="6445250" y="4564063"/>
            <a:ext cx="1149350" cy="701675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Controlada la contaminación de aguas subterráneas</a:t>
            </a:r>
            <a:endParaRPr lang="es-ES" sz="1000" dirty="0"/>
          </a:p>
        </p:txBody>
      </p:sp>
      <p:sp>
        <p:nvSpPr>
          <p:cNvPr id="158757" name="Text Box 26"/>
          <p:cNvSpPr txBox="1">
            <a:spLocks noChangeArrowheads="1"/>
          </p:cNvSpPr>
          <p:nvPr/>
        </p:nvSpPr>
        <p:spPr bwMode="auto">
          <a:xfrm>
            <a:off x="7742238" y="4564063"/>
            <a:ext cx="1293811" cy="707886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Adecuadas condiciones de higiene en proceso de transporte</a:t>
            </a:r>
            <a:endParaRPr lang="es-ES" sz="1000" dirty="0"/>
          </a:p>
        </p:txBody>
      </p:sp>
      <p:sp>
        <p:nvSpPr>
          <p:cNvPr id="158758" name="Text Box 27"/>
          <p:cNvSpPr txBox="1">
            <a:spLocks noChangeArrowheads="1"/>
          </p:cNvSpPr>
          <p:nvPr/>
        </p:nvSpPr>
        <p:spPr bwMode="auto">
          <a:xfrm>
            <a:off x="6588125" y="5395982"/>
            <a:ext cx="1081088" cy="707886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Aumento de uso de agricultura orgánica </a:t>
            </a:r>
            <a:endParaRPr lang="es-ES" sz="1000" dirty="0"/>
          </a:p>
        </p:txBody>
      </p:sp>
      <p:sp>
        <p:nvSpPr>
          <p:cNvPr id="158759" name="Text Box 28"/>
          <p:cNvSpPr txBox="1">
            <a:spLocks noChangeArrowheads="1"/>
          </p:cNvSpPr>
          <p:nvPr/>
        </p:nvSpPr>
        <p:spPr bwMode="auto">
          <a:xfrm>
            <a:off x="7813675" y="5429250"/>
            <a:ext cx="1081088" cy="549275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/>
              <a:t>Infraestructura de vertederos reparada</a:t>
            </a:r>
            <a:endParaRPr lang="es-ES" sz="1000"/>
          </a:p>
        </p:txBody>
      </p:sp>
      <p:sp>
        <p:nvSpPr>
          <p:cNvPr id="158760" name="Text Box 29"/>
          <p:cNvSpPr txBox="1">
            <a:spLocks noChangeArrowheads="1"/>
          </p:cNvSpPr>
          <p:nvPr/>
        </p:nvSpPr>
        <p:spPr bwMode="auto">
          <a:xfrm>
            <a:off x="5149850" y="4564063"/>
            <a:ext cx="1081088" cy="549275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/>
              <a:t>Reducida la contaminación del rio</a:t>
            </a:r>
            <a:endParaRPr lang="es-ES" sz="1000"/>
          </a:p>
        </p:txBody>
      </p:sp>
      <p:sp>
        <p:nvSpPr>
          <p:cNvPr id="158761" name="Text Box 30"/>
          <p:cNvSpPr txBox="1">
            <a:spLocks noChangeArrowheads="1"/>
          </p:cNvSpPr>
          <p:nvPr/>
        </p:nvSpPr>
        <p:spPr bwMode="auto">
          <a:xfrm>
            <a:off x="4718050" y="5356225"/>
            <a:ext cx="863600" cy="549275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/>
              <a:t>Vertidos industriales controlados</a:t>
            </a:r>
            <a:endParaRPr lang="es-ES" sz="1000"/>
          </a:p>
        </p:txBody>
      </p:sp>
      <p:sp>
        <p:nvSpPr>
          <p:cNvPr id="158762" name="Text Box 31"/>
          <p:cNvSpPr txBox="1">
            <a:spLocks noChangeArrowheads="1"/>
          </p:cNvSpPr>
          <p:nvPr/>
        </p:nvSpPr>
        <p:spPr bwMode="auto">
          <a:xfrm>
            <a:off x="5653088" y="5356225"/>
            <a:ext cx="863600" cy="701675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/>
              <a:t>Mejorada la gestión de aguas negras</a:t>
            </a:r>
            <a:endParaRPr lang="es-ES" sz="1000"/>
          </a:p>
        </p:txBody>
      </p:sp>
      <p:sp>
        <p:nvSpPr>
          <p:cNvPr id="158763" name="Text Box 32"/>
          <p:cNvSpPr txBox="1">
            <a:spLocks noChangeArrowheads="1"/>
          </p:cNvSpPr>
          <p:nvPr/>
        </p:nvSpPr>
        <p:spPr bwMode="auto">
          <a:xfrm>
            <a:off x="5364163" y="2836863"/>
            <a:ext cx="1152525" cy="701675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/>
              <a:t>Menor tiempo y esfuerzo para acceder al agua potable</a:t>
            </a:r>
            <a:endParaRPr lang="es-ES" sz="1000"/>
          </a:p>
        </p:txBody>
      </p:sp>
      <p:sp>
        <p:nvSpPr>
          <p:cNvPr id="158764" name="Text Box 33"/>
          <p:cNvSpPr txBox="1">
            <a:spLocks noChangeArrowheads="1"/>
          </p:cNvSpPr>
          <p:nvPr/>
        </p:nvSpPr>
        <p:spPr bwMode="auto">
          <a:xfrm>
            <a:off x="6877050" y="2835275"/>
            <a:ext cx="1296988" cy="549275"/>
          </a:xfrm>
          <a:prstGeom prst="rect">
            <a:avLst/>
          </a:prstGeom>
          <a:solidFill>
            <a:srgbClr val="67EF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/>
              <a:t>Reducida la incidencia de enfermedades GI</a:t>
            </a:r>
            <a:endParaRPr lang="es-ES" sz="1000"/>
          </a:p>
        </p:txBody>
      </p:sp>
      <p:sp>
        <p:nvSpPr>
          <p:cNvPr id="158765" name="Line 34"/>
          <p:cNvSpPr>
            <a:spLocks noChangeShapeType="1"/>
          </p:cNvSpPr>
          <p:nvPr/>
        </p:nvSpPr>
        <p:spPr bwMode="auto">
          <a:xfrm flipH="1" flipV="1">
            <a:off x="6373813" y="3484563"/>
            <a:ext cx="287337" cy="2873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66" name="Line 35"/>
          <p:cNvSpPr>
            <a:spLocks noChangeShapeType="1"/>
          </p:cNvSpPr>
          <p:nvPr/>
        </p:nvSpPr>
        <p:spPr bwMode="auto">
          <a:xfrm flipV="1">
            <a:off x="7021513" y="3340100"/>
            <a:ext cx="430212" cy="431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67" name="Line 36"/>
          <p:cNvSpPr>
            <a:spLocks noChangeShapeType="1"/>
          </p:cNvSpPr>
          <p:nvPr/>
        </p:nvSpPr>
        <p:spPr bwMode="auto">
          <a:xfrm flipH="1" flipV="1">
            <a:off x="7308850" y="4203700"/>
            <a:ext cx="647700" cy="36036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68" name="Line 37"/>
          <p:cNvSpPr>
            <a:spLocks noChangeShapeType="1"/>
          </p:cNvSpPr>
          <p:nvPr/>
        </p:nvSpPr>
        <p:spPr bwMode="auto">
          <a:xfrm flipH="1" flipV="1">
            <a:off x="6950075" y="4276725"/>
            <a:ext cx="0" cy="2873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69" name="Line 38"/>
          <p:cNvSpPr>
            <a:spLocks noChangeShapeType="1"/>
          </p:cNvSpPr>
          <p:nvPr/>
        </p:nvSpPr>
        <p:spPr bwMode="auto">
          <a:xfrm flipV="1">
            <a:off x="5795963" y="4203700"/>
            <a:ext cx="577850" cy="36036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70" name="Line 39"/>
          <p:cNvSpPr>
            <a:spLocks noChangeShapeType="1"/>
          </p:cNvSpPr>
          <p:nvPr/>
        </p:nvSpPr>
        <p:spPr bwMode="auto">
          <a:xfrm flipH="1" flipV="1">
            <a:off x="7019925" y="5211762"/>
            <a:ext cx="0" cy="24295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71" name="Line 40"/>
          <p:cNvSpPr>
            <a:spLocks noChangeShapeType="1"/>
          </p:cNvSpPr>
          <p:nvPr/>
        </p:nvSpPr>
        <p:spPr bwMode="auto">
          <a:xfrm flipH="1" flipV="1">
            <a:off x="7451725" y="5067300"/>
            <a:ext cx="647700" cy="36036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72" name="Line 41"/>
          <p:cNvSpPr>
            <a:spLocks noChangeShapeType="1"/>
          </p:cNvSpPr>
          <p:nvPr/>
        </p:nvSpPr>
        <p:spPr bwMode="auto">
          <a:xfrm flipV="1">
            <a:off x="5292725" y="5068888"/>
            <a:ext cx="215900" cy="2873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73" name="Line 42"/>
          <p:cNvSpPr>
            <a:spLocks noChangeShapeType="1"/>
          </p:cNvSpPr>
          <p:nvPr/>
        </p:nvSpPr>
        <p:spPr bwMode="auto">
          <a:xfrm flipH="1" flipV="1">
            <a:off x="5942013" y="5068888"/>
            <a:ext cx="142875" cy="2873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58774" name="Text Box 43"/>
          <p:cNvSpPr txBox="1">
            <a:spLocks noChangeArrowheads="1"/>
          </p:cNvSpPr>
          <p:nvPr/>
        </p:nvSpPr>
        <p:spPr bwMode="auto">
          <a:xfrm>
            <a:off x="323850" y="6292850"/>
            <a:ext cx="8640763" cy="3048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400" i="1">
                <a:solidFill>
                  <a:schemeClr val="bg1"/>
                </a:solidFill>
              </a:rPr>
              <a:t>Utilizando el árbol de objetivos pueden consultarse las alternativas que podrían convertirse en proyectos.</a:t>
            </a:r>
            <a:endParaRPr lang="es-ES" sz="1400" i="1">
              <a:solidFill>
                <a:schemeClr val="bg1"/>
              </a:solidFill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CB897F80-50DE-4EDD-A1D0-0F3BCDEBC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663" y="4645025"/>
            <a:ext cx="1081087" cy="553998"/>
          </a:xfrm>
          <a:prstGeom prst="rect">
            <a:avLst/>
          </a:prstGeom>
          <a:solidFill>
            <a:srgbClr val="D4F0A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000" dirty="0"/>
              <a:t>Contaminación de aguas subterráneas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-10285"/>
            <a:ext cx="8229600" cy="486957"/>
          </a:xfrm>
        </p:spPr>
        <p:txBody>
          <a:bodyPr/>
          <a:lstStyle/>
          <a:p>
            <a:r>
              <a:rPr lang="es-MX" sz="2400" dirty="0" smtClean="0"/>
              <a:t>Ejemplo elaboración matriz de proyecto </a:t>
            </a:r>
            <a:endParaRPr lang="es-ES" sz="2400" dirty="0"/>
          </a:p>
        </p:txBody>
      </p:sp>
      <p:graphicFrame>
        <p:nvGraphicFramePr>
          <p:cNvPr id="17463" name="Group 5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03417777"/>
              </p:ext>
            </p:extLst>
          </p:nvPr>
        </p:nvGraphicFramePr>
        <p:xfrm>
          <a:off x="0" y="476672"/>
          <a:ext cx="9144000" cy="7626080"/>
        </p:xfrm>
        <a:graphic>
          <a:graphicData uri="http://schemas.openxmlformats.org/drawingml/2006/table">
            <a:tbl>
              <a:tblPr/>
              <a:tblGrid>
                <a:gridCol w="2800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5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Indicadores verificables objetivamente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“qué, cuánto y en qué plazo de tiempo”</a:t>
                      </a:r>
                      <a:r>
                        <a:rPr kumimoji="0" lang="es-MX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Medios o fuentes  de verificación</a:t>
                      </a: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Supuestos</a:t>
                      </a:r>
                      <a:r>
                        <a:rPr kumimoji="0" lang="es-MX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“lo que no podemos manejar  en el proyecto”</a:t>
                      </a:r>
                      <a:endParaRPr kumimoji="0" lang="es-E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Finalidad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Contribuir a mejorar las condiciones de vida de las familias ganaderas del chaco salteño</a:t>
                      </a:r>
                      <a:endParaRPr kumimoji="0" lang="es-E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 60 por ciento de los </a:t>
                      </a:r>
                      <a:r>
                        <a:rPr kumimoji="0" lang="es-A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prductores</a:t>
                      </a: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involucrados han fortalecido su organización y realizan las actividades del proyecto de manera planificada y colaborativa</a:t>
                      </a:r>
                      <a:endParaRPr kumimoji="0" lang="es-A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Libro de actas. Informes técnicos mensuales. Informe fotográfico. Video de la organización</a:t>
                      </a:r>
                      <a:endParaRPr kumimoji="0" lang="es-A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Propósito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Producción ganadera mejorada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Específicos: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 Lograr la mejora de la infraestructura de aguadas para el ganado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 Plan de manejo en funcionamiento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 Mejorar la oferta forrajera en cantidad y calidad de materia seca por hectárea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4- Organización de productores ganaderos fortalecida</a:t>
                      </a:r>
                      <a:endParaRPr kumimoji="0" lang="es-MX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Productos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1.1- Pozo de agua realizado y en funcionamiento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1.2- Red de distribución de agua construida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1.3- Bebederos instalados y en funcionamiento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3.1- parcela implantada con especies forrajeras</a:t>
                      </a:r>
                      <a:endParaRPr kumimoji="0" lang="es-MX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1.2- red de distribución de agua con tubería de </a:t>
                      </a:r>
                      <a:r>
                        <a:rPr kumimoji="0" lang="es-A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pvc</a:t>
                      </a: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 75 mm de diámetro, de 7 km de longitud instalada y en funcionamiento al finalizar el proyecto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3.1 Una parcela de 5 has en al menos el 60 por ciento de los productores implantada con </a:t>
                      </a:r>
                      <a:r>
                        <a:rPr kumimoji="0" lang="es-A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gatton</a:t>
                      </a: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s-A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panic</a:t>
                      </a: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al tercer mes de iniciado el proyecto</a:t>
                      </a:r>
                      <a:endParaRPr kumimoji="0" lang="es-A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Informe fotográfico. Informe mensual. Facturas de compra de cañería, con sello de pagado y entregado. Remito.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Estudio </a:t>
                      </a:r>
                      <a:r>
                        <a:rPr kumimoji="0" lang="es-A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geoeléctrico</a:t>
                      </a: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 general: Línea base. Libro diario. Libro de caja o de venta. Libro de actas. </a:t>
                      </a:r>
                      <a:endParaRPr kumimoji="0" lang="es-A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Siempre y cuando las condiciones climáticas se encuentren o mantengan dentro de las medias históricas del chaco salteño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Siempre y cuando la inflación del país se mantenga dentro de los valores normales</a:t>
                      </a:r>
                      <a:endParaRPr kumimoji="0" lang="es-A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Actividades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1.1.1- Elección del lugar apropiado para la realización del pozo, a través de estudio de </a:t>
                      </a:r>
                      <a:r>
                        <a:rPr kumimoji="0" lang="es-MX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geoeléctrica</a:t>
                      </a: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1.1.2- Búsqueda de presupuestos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1.1.3- Perforación de pozo</a:t>
                      </a:r>
                      <a:endParaRPr kumimoji="0" lang="es-MX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Text Box 8"/>
          <p:cNvSpPr txBox="1">
            <a:spLocks noChangeArrowheads="1"/>
          </p:cNvSpPr>
          <p:nvPr/>
        </p:nvSpPr>
        <p:spPr bwMode="auto">
          <a:xfrm>
            <a:off x="468313" y="404813"/>
            <a:ext cx="8280400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2800" b="1">
                <a:solidFill>
                  <a:schemeClr val="bg1"/>
                </a:solidFill>
                <a:latin typeface="Verdana" pitchFamily="34" charset="0"/>
              </a:rPr>
              <a:t>EL OBJETIVO GENERAL O PROPÓSITO</a:t>
            </a:r>
            <a:endParaRPr lang="es-ES" sz="28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61797" name="Text Box 10"/>
          <p:cNvSpPr txBox="1">
            <a:spLocks noChangeArrowheads="1"/>
          </p:cNvSpPr>
          <p:nvPr/>
        </p:nvSpPr>
        <p:spPr bwMode="auto">
          <a:xfrm>
            <a:off x="539750" y="1125538"/>
            <a:ext cx="8064500" cy="992187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Verdana" pitchFamily="34" charset="0"/>
              </a:rPr>
              <a:t>Es </a:t>
            </a:r>
            <a:r>
              <a:rPr lang="es-ES" b="1">
                <a:latin typeface="Verdana" pitchFamily="34" charset="0"/>
              </a:rPr>
              <a:t>la descripción acotada de la situación que se logrará al finalizar el proyecto, o de los satisfactores con que se contará luego del mismo.</a:t>
            </a:r>
            <a:endParaRPr lang="es-ES">
              <a:latin typeface="Verdana" pitchFamily="34" charset="0"/>
            </a:endParaRPr>
          </a:p>
        </p:txBody>
      </p:sp>
      <p:sp>
        <p:nvSpPr>
          <p:cNvPr id="161798" name="Text Box 13"/>
          <p:cNvSpPr txBox="1">
            <a:spLocks noChangeArrowheads="1"/>
          </p:cNvSpPr>
          <p:nvPr/>
        </p:nvSpPr>
        <p:spPr bwMode="auto">
          <a:xfrm>
            <a:off x="539750" y="2154238"/>
            <a:ext cx="80645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s-ES" dirty="0"/>
              <a:t> </a:t>
            </a:r>
            <a:r>
              <a:rPr lang="es-ES" sz="1400" dirty="0">
                <a:latin typeface="Verdana" pitchFamily="34" charset="0"/>
              </a:rPr>
              <a:t>El Objetivo General (Propósito) debe ser coherente con las Estrategias    </a:t>
            </a:r>
          </a:p>
          <a:p>
            <a:pPr algn="ctr"/>
            <a:r>
              <a:rPr lang="es-ES" sz="1400" dirty="0">
                <a:latin typeface="Verdana" pitchFamily="34" charset="0"/>
              </a:rPr>
              <a:t>  identificadas en la fase de Planificación Estratégica, y debe contribuir al   </a:t>
            </a:r>
          </a:p>
          <a:p>
            <a:pPr algn="ctr"/>
            <a:r>
              <a:rPr lang="es-ES" sz="1400" dirty="0">
                <a:latin typeface="Verdana" pitchFamily="34" charset="0"/>
              </a:rPr>
              <a:t>  cumplimiento de la </a:t>
            </a:r>
            <a:r>
              <a:rPr lang="es-ES" sz="1400" i="1" dirty="0">
                <a:latin typeface="Verdana" pitchFamily="34" charset="0"/>
              </a:rPr>
              <a:t>Misión</a:t>
            </a:r>
            <a:r>
              <a:rPr lang="es-ES" sz="1400" dirty="0">
                <a:latin typeface="Verdana" pitchFamily="34" charset="0"/>
              </a:rPr>
              <a:t> de la organización.</a:t>
            </a:r>
          </a:p>
          <a:p>
            <a:pPr algn="ctr"/>
            <a:endParaRPr lang="es-ES" sz="1400" dirty="0">
              <a:latin typeface="Verdana" pitchFamily="34" charset="0"/>
            </a:endParaRPr>
          </a:p>
          <a:p>
            <a:pPr algn="ctr">
              <a:buFontTx/>
              <a:buChar char="•"/>
            </a:pPr>
            <a:r>
              <a:rPr lang="es-ES" sz="1400" dirty="0">
                <a:latin typeface="Verdana" pitchFamily="34" charset="0"/>
              </a:rPr>
              <a:t> Debe estar formulado de tal modo que sea una "fotografía" de la situación </a:t>
            </a:r>
          </a:p>
          <a:p>
            <a:pPr algn="ctr" eaLnBrk="0" hangingPunct="0"/>
            <a:r>
              <a:rPr lang="es-ES" sz="1400" dirty="0">
                <a:latin typeface="Verdana" pitchFamily="34" charset="0"/>
              </a:rPr>
              <a:t>buscada (situación objetivo)</a:t>
            </a:r>
          </a:p>
          <a:p>
            <a:pPr algn="ctr" eaLnBrk="0" hangingPunct="0"/>
            <a:endParaRPr lang="es-ES_tradnl" sz="800" dirty="0">
              <a:latin typeface="Verdana" pitchFamily="34" charset="0"/>
            </a:endParaRPr>
          </a:p>
          <a:p>
            <a:pPr algn="ctr" eaLnBrk="0" hangingPunct="0"/>
            <a:r>
              <a:rPr lang="es-ES" sz="1600" dirty="0"/>
              <a:t> </a:t>
            </a:r>
            <a:r>
              <a:rPr lang="es-ES" sz="1400" b="1" dirty="0">
                <a:latin typeface="Verdana" pitchFamily="34" charset="0"/>
              </a:rPr>
              <a:t>Perdura luego del proyecto y por ende es </a:t>
            </a:r>
            <a:r>
              <a:rPr lang="es-ES" sz="1400" b="1" i="1" dirty="0" err="1">
                <a:latin typeface="Verdana" pitchFamily="34" charset="0"/>
              </a:rPr>
              <a:t>extraproyectual</a:t>
            </a:r>
            <a:endParaRPr lang="es-ES" sz="1400" b="1" i="1" dirty="0">
              <a:latin typeface="Verdana" pitchFamily="34" charset="0"/>
            </a:endParaRPr>
          </a:p>
          <a:p>
            <a:pPr algn="ctr" eaLnBrk="0" hangingPunct="0"/>
            <a:r>
              <a:rPr lang="es-ES_tradnl" sz="1400" dirty="0">
                <a:latin typeface="Verdana" pitchFamily="34" charset="0"/>
              </a:rPr>
              <a:t>La viabilidad del proyecto está dada por la sostenibilidad del objetivo en el tiempo luego de finalizadas las actividades de la intervención externa</a:t>
            </a:r>
            <a:endParaRPr lang="es-ES" sz="1400" dirty="0">
              <a:latin typeface="Verdana" pitchFamily="34" charset="0"/>
            </a:endParaRPr>
          </a:p>
          <a:p>
            <a:pPr algn="ctr" eaLnBrk="0" hangingPunct="0"/>
            <a:endParaRPr lang="es-AR" sz="800" i="1" dirty="0">
              <a:latin typeface="Verdana" pitchFamily="34" charset="0"/>
            </a:endParaRPr>
          </a:p>
          <a:p>
            <a:pPr algn="ctr" eaLnBrk="0" hangingPunct="0">
              <a:buFontTx/>
              <a:buChar char="•"/>
            </a:pPr>
            <a:r>
              <a:rPr lang="es-ES" sz="1400" dirty="0">
                <a:latin typeface="Verdana" pitchFamily="34" charset="0"/>
              </a:rPr>
              <a:t> Responde a la pregunta: </a:t>
            </a:r>
            <a:r>
              <a:rPr lang="es-ES" sz="1400" i="1" dirty="0">
                <a:latin typeface="Verdana" pitchFamily="34" charset="0"/>
              </a:rPr>
              <a:t>¿Qué es lo que queremos lograr?</a:t>
            </a:r>
          </a:p>
          <a:p>
            <a:pPr algn="ctr" eaLnBrk="0" hangingPunct="0"/>
            <a:endParaRPr lang="es-ES" sz="800" i="1" dirty="0">
              <a:latin typeface="Verdana" pitchFamily="34" charset="0"/>
            </a:endParaRPr>
          </a:p>
          <a:p>
            <a:pPr algn="ctr" eaLnBrk="0" hangingPunct="0">
              <a:buFontTx/>
              <a:buChar char="•"/>
            </a:pPr>
            <a:r>
              <a:rPr lang="es-ES" sz="1400" dirty="0">
                <a:latin typeface="Verdana" pitchFamily="34" charset="0"/>
              </a:rPr>
              <a:t> Su formulación debe ser tal que sea precisa e inequívoca.</a:t>
            </a:r>
          </a:p>
          <a:p>
            <a:pPr algn="ctr"/>
            <a:r>
              <a:rPr lang="es-AR" sz="1400" dirty="0">
                <a:latin typeface="Verdana" pitchFamily="34" charset="0"/>
              </a:rPr>
              <a:t>Quien lo lea, tendrá una idea exacta de lo que se logrará con el proyecto</a:t>
            </a:r>
          </a:p>
          <a:p>
            <a:pPr algn="ctr"/>
            <a:endParaRPr lang="es-ES" sz="800" dirty="0">
              <a:latin typeface="Verdana" pitchFamily="34" charset="0"/>
            </a:endParaRPr>
          </a:p>
          <a:p>
            <a:pPr algn="ctr">
              <a:buFontTx/>
              <a:buChar char="•"/>
            </a:pPr>
            <a:r>
              <a:rPr lang="es-ES" sz="1400" dirty="0">
                <a:latin typeface="Verdana" pitchFamily="34" charset="0"/>
              </a:rPr>
              <a:t> Se suelen expresar en infinitivo  "lograr", "impulsar", "</a:t>
            </a:r>
            <a:r>
              <a:rPr lang="es-ES" sz="1400" dirty="0" err="1">
                <a:latin typeface="Verdana" pitchFamily="34" charset="0"/>
              </a:rPr>
              <a:t>estimular","fortalecer","acrecentar</a:t>
            </a:r>
            <a:r>
              <a:rPr lang="es-ES" sz="1400" dirty="0">
                <a:latin typeface="Verdana" pitchFamily="34" charset="0"/>
              </a:rPr>
              <a:t>", "desarrollar", etc.</a:t>
            </a:r>
          </a:p>
          <a:p>
            <a:pPr algn="ctr"/>
            <a:r>
              <a:rPr lang="es-ES" sz="1400" dirty="0">
                <a:latin typeface="Verdana" pitchFamily="34" charset="0"/>
              </a:rPr>
              <a:t>     También se pueden expresar como logro realizado, </a:t>
            </a:r>
            <a:r>
              <a:rPr lang="en-US" sz="1400" b="1" dirty="0" err="1">
                <a:latin typeface="Verdana" pitchFamily="34" charset="0"/>
              </a:rPr>
              <a:t>en</a:t>
            </a:r>
            <a:r>
              <a:rPr lang="en-US" sz="1400" b="1" dirty="0">
                <a:latin typeface="Verdana" pitchFamily="34" charset="0"/>
              </a:rPr>
              <a:t> </a:t>
            </a:r>
            <a:r>
              <a:rPr lang="en-US" sz="1400" b="1" dirty="0" err="1">
                <a:latin typeface="Verdana" pitchFamily="34" charset="0"/>
              </a:rPr>
              <a:t>presente</a:t>
            </a:r>
            <a:r>
              <a:rPr lang="en-US" sz="1400" b="1" dirty="0">
                <a:latin typeface="Verdana" pitchFamily="34" charset="0"/>
              </a:rPr>
              <a:t> o inclusive </a:t>
            </a:r>
            <a:r>
              <a:rPr lang="en-US" sz="1400" b="1" dirty="0" err="1">
                <a:latin typeface="Verdana" pitchFamily="34" charset="0"/>
              </a:rPr>
              <a:t>pasado</a:t>
            </a:r>
            <a:r>
              <a:rPr lang="en-US" sz="1400" b="1" dirty="0">
                <a:latin typeface="Verdana" pitchFamily="34" charset="0"/>
              </a:rPr>
              <a:t>, </a:t>
            </a:r>
            <a:r>
              <a:rPr lang="en-US" sz="1400" b="1" dirty="0" err="1">
                <a:latin typeface="Verdana" pitchFamily="34" charset="0"/>
              </a:rPr>
              <a:t>situándose</a:t>
            </a:r>
            <a:r>
              <a:rPr lang="en-US" sz="1400" b="1" dirty="0">
                <a:latin typeface="Verdana" pitchFamily="34" charset="0"/>
              </a:rPr>
              <a:t> </a:t>
            </a:r>
            <a:r>
              <a:rPr lang="en-US" sz="1400" b="1" dirty="0" err="1">
                <a:latin typeface="Verdana" pitchFamily="34" charset="0"/>
              </a:rPr>
              <a:t>imaginariamente</a:t>
            </a:r>
            <a:r>
              <a:rPr lang="en-US" sz="1400" b="1" dirty="0">
                <a:latin typeface="Verdana" pitchFamily="34" charset="0"/>
              </a:rPr>
              <a:t> </a:t>
            </a:r>
            <a:r>
              <a:rPr lang="en-US" sz="1400" b="1" dirty="0" err="1">
                <a:latin typeface="Verdana" pitchFamily="34" charset="0"/>
              </a:rPr>
              <a:t>luego</a:t>
            </a:r>
            <a:r>
              <a:rPr lang="en-US" sz="1400" b="1" dirty="0">
                <a:latin typeface="Verdana" pitchFamily="34" charset="0"/>
              </a:rPr>
              <a:t> de </a:t>
            </a:r>
            <a:r>
              <a:rPr lang="en-US" sz="1400" b="1" dirty="0" err="1">
                <a:latin typeface="Verdana" pitchFamily="34" charset="0"/>
              </a:rPr>
              <a:t>finalizado</a:t>
            </a:r>
            <a:r>
              <a:rPr lang="en-US" sz="1400" b="1" dirty="0">
                <a:latin typeface="Verdana" pitchFamily="34" charset="0"/>
              </a:rPr>
              <a:t> el </a:t>
            </a:r>
            <a:r>
              <a:rPr lang="en-US" sz="1400" b="1" dirty="0" err="1">
                <a:latin typeface="Verdana" pitchFamily="34" charset="0"/>
              </a:rPr>
              <a:t>proyecto</a:t>
            </a:r>
            <a:endParaRPr lang="en-US" sz="1400" b="1" dirty="0">
              <a:latin typeface="Verdana" pitchFamily="34" charset="0"/>
            </a:endParaRPr>
          </a:p>
          <a:p>
            <a:pPr algn="ctr"/>
            <a:r>
              <a:rPr lang="es-ES" b="1" dirty="0">
                <a:solidFill>
                  <a:schemeClr val="accent2"/>
                </a:solidFill>
                <a:latin typeface="Verdana" pitchFamily="34" charset="0"/>
              </a:rPr>
              <a:t>“Tal cosa lograda”</a:t>
            </a:r>
            <a:endParaRPr lang="en-US" sz="1400" b="1" dirty="0">
              <a:solidFill>
                <a:schemeClr val="accent2"/>
              </a:solidFill>
              <a:latin typeface="Verdana" pitchFamily="34" charset="0"/>
            </a:endParaRPr>
          </a:p>
          <a:p>
            <a:r>
              <a:rPr lang="es-ES" dirty="0"/>
              <a:t> </a:t>
            </a:r>
          </a:p>
          <a:p>
            <a:pPr>
              <a:spcBef>
                <a:spcPct val="50000"/>
              </a:spcBef>
            </a:pPr>
            <a:endParaRPr lang="es-ES" sz="1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AutoShape 2"/>
          <p:cNvSpPr>
            <a:spLocks noChangeArrowheads="1"/>
          </p:cNvSpPr>
          <p:nvPr/>
        </p:nvSpPr>
        <p:spPr bwMode="auto">
          <a:xfrm>
            <a:off x="76200" y="1143000"/>
            <a:ext cx="8991600" cy="5783372"/>
          </a:xfrm>
          <a:prstGeom prst="foldedCorner">
            <a:avLst>
              <a:gd name="adj" fmla="val 12500"/>
            </a:avLst>
          </a:prstGeom>
          <a:solidFill>
            <a:srgbClr val="CCE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s-ES_tradnl" sz="2500" dirty="0"/>
              <a:t>“Se entiende por proyecto  </a:t>
            </a:r>
            <a:r>
              <a:rPr lang="es-ES_tradnl" sz="2500" dirty="0" smtClean="0"/>
              <a:t>de desarrollo </a:t>
            </a:r>
            <a:r>
              <a:rPr lang="es-ES_tradnl" sz="2500" dirty="0"/>
              <a:t>una tarea </a:t>
            </a:r>
            <a:r>
              <a:rPr lang="es-ES_tradnl" sz="2500" b="1" dirty="0"/>
              <a:t>innovadora</a:t>
            </a:r>
            <a:r>
              <a:rPr lang="es-ES_tradnl" sz="2500" dirty="0"/>
              <a:t>, que tiene un objetivo definido, debe ser efectuada en un cierto periodo, en una zona geográfica delimitada y para un grupo de </a:t>
            </a:r>
            <a:r>
              <a:rPr lang="es-ES_tradnl" sz="2500" i="1" dirty="0"/>
              <a:t>beneficiarios</a:t>
            </a:r>
            <a:r>
              <a:rPr lang="es-ES_tradnl" sz="2500" dirty="0"/>
              <a:t>, solucionando de esta manera </a:t>
            </a:r>
            <a:r>
              <a:rPr lang="es-ES_tradnl" sz="2500" i="1" dirty="0"/>
              <a:t>problemas </a:t>
            </a:r>
            <a:r>
              <a:rPr lang="es-ES_tradnl" sz="2500" dirty="0"/>
              <a:t>específicos o mejorando una situación... La tarea principal es </a:t>
            </a:r>
            <a:r>
              <a:rPr lang="es-ES_tradnl" sz="2500" b="1" dirty="0"/>
              <a:t>capacitar</a:t>
            </a:r>
            <a:r>
              <a:rPr lang="es-ES_tradnl" sz="2500" dirty="0"/>
              <a:t> a las personas e instituciones participantes en el proyecto, para que ellas puedan </a:t>
            </a:r>
            <a:r>
              <a:rPr lang="es-ES_tradnl" sz="2500" b="1" dirty="0"/>
              <a:t>continuar</a:t>
            </a:r>
            <a:r>
              <a:rPr lang="es-ES_tradnl" sz="2500" dirty="0"/>
              <a:t> las labores en forma independiente y resolver por sí mismas los problemas que surjan después de concluir la fase de apoyo externo”</a:t>
            </a:r>
          </a:p>
          <a:p>
            <a:pPr defTabSz="762000">
              <a:spcBef>
                <a:spcPct val="50000"/>
              </a:spcBef>
            </a:pPr>
            <a:endParaRPr lang="es-ES_tradnl" sz="2500" dirty="0"/>
          </a:p>
          <a:p>
            <a:pPr defTabSz="762000">
              <a:spcBef>
                <a:spcPct val="50000"/>
              </a:spcBef>
            </a:pPr>
            <a:r>
              <a:rPr lang="es-ES_tradnl" sz="2500" dirty="0"/>
              <a:t>GTZ: ZOPP resumido</a:t>
            </a:r>
            <a:endParaRPr lang="es-ES" sz="2500" dirty="0"/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611560" y="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4400" dirty="0">
                <a:solidFill>
                  <a:schemeClr val="accent6">
                    <a:lumMod val="60000"/>
                    <a:lumOff val="40000"/>
                  </a:schemeClr>
                </a:solidFill>
                <a:latin typeface="Impact" pitchFamily="34" charset="0"/>
              </a:rPr>
              <a:t>Definición de Proyecto</a:t>
            </a:r>
            <a:endParaRPr lang="es-ES" sz="4400" dirty="0">
              <a:solidFill>
                <a:schemeClr val="accent6">
                  <a:lumMod val="60000"/>
                  <a:lumOff val="40000"/>
                </a:schemeClr>
              </a:solidFill>
              <a:latin typeface="Impact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855144-E34D-4E01-A329-79644A05E0C6}"/>
              </a:ext>
            </a:extLst>
          </p:cNvPr>
          <p:cNvSpPr txBox="1"/>
          <p:nvPr/>
        </p:nvSpPr>
        <p:spPr>
          <a:xfrm>
            <a:off x="2305756" y="3388267"/>
            <a:ext cx="4611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dirty="0"/>
              <a:t>de</a:t>
            </a:r>
            <a:endParaRPr lang="es-A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12"/>
          <p:cNvSpPr>
            <a:spLocks noChangeArrowheads="1"/>
          </p:cNvSpPr>
          <p:nvPr/>
        </p:nvSpPr>
        <p:spPr bwMode="auto">
          <a:xfrm>
            <a:off x="0" y="990600"/>
            <a:ext cx="9144000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/>
            <a:r>
              <a:rPr lang="en-US" sz="1400" b="1">
                <a:latin typeface="Verdana" pitchFamily="34" charset="0"/>
              </a:rPr>
              <a:t>Como desglose del general</a:t>
            </a:r>
          </a:p>
          <a:p>
            <a:pPr lvl="2"/>
            <a:r>
              <a:rPr lang="en-US" sz="1400">
                <a:latin typeface="Verdana" pitchFamily="34" charset="0"/>
              </a:rPr>
              <a:t>A veces conviene abrir el Objetivo General en un sistema de entre 2 o más Objetivos Específicos.</a:t>
            </a:r>
          </a:p>
          <a:p>
            <a:pPr lvl="2"/>
            <a:r>
              <a:rPr lang="en-US" sz="1400">
                <a:latin typeface="Verdana" pitchFamily="34" charset="0"/>
              </a:rPr>
              <a:t>Los objetivos específicos son, en cierta forma, el “desglose” del general. </a:t>
            </a:r>
          </a:p>
          <a:p>
            <a:pPr lvl="2"/>
            <a:r>
              <a:rPr lang="en-US" sz="1400">
                <a:latin typeface="Verdana" pitchFamily="34" charset="0"/>
              </a:rPr>
              <a:t>Detallan lo que ya está expresado en el éste.</a:t>
            </a:r>
            <a:endParaRPr lang="es-ES" sz="1400">
              <a:latin typeface="Verdana" pitchFamily="34" charset="0"/>
            </a:endParaRPr>
          </a:p>
          <a:p>
            <a:pPr lvl="2" eaLnBrk="0" hangingPunct="0"/>
            <a:r>
              <a:rPr lang="en-US" sz="1400">
                <a:latin typeface="Verdana" pitchFamily="34" charset="0"/>
              </a:rPr>
              <a:t>Debe, por lo tanto, cumplirse una condición de coherencia entre Objetivo General y Objetivos Específicos:</a:t>
            </a:r>
            <a:endParaRPr lang="es-ES" sz="1400">
              <a:latin typeface="Verdana" pitchFamily="34" charset="0"/>
            </a:endParaRPr>
          </a:p>
          <a:p>
            <a:pPr lvl="2" eaLnBrk="0" hangingPunct="0"/>
            <a:r>
              <a:rPr lang="en-US" sz="1400" i="1">
                <a:solidFill>
                  <a:schemeClr val="tx2"/>
                </a:solidFill>
                <a:latin typeface="Verdana" pitchFamily="34" charset="0"/>
              </a:rPr>
              <a:t>"Ninguno de los objetivos específicos debe caer fuera del campo del objetivo general, </a:t>
            </a:r>
          </a:p>
          <a:p>
            <a:pPr lvl="2" eaLnBrk="0" hangingPunct="0"/>
            <a:r>
              <a:rPr lang="en-US" sz="1400" i="1">
                <a:solidFill>
                  <a:schemeClr val="tx2"/>
                </a:solidFill>
                <a:latin typeface="Verdana" pitchFamily="34" charset="0"/>
              </a:rPr>
              <a:t>a la vez que ningún aspecto del objetivo general debe faltar en el sistema de objetivos específicos"</a:t>
            </a:r>
            <a:endParaRPr lang="es-ES" sz="1400" i="1">
              <a:solidFill>
                <a:schemeClr val="tx2"/>
              </a:solidFill>
              <a:latin typeface="Verdana" pitchFamily="34" charset="0"/>
            </a:endParaRPr>
          </a:p>
          <a:p>
            <a:pPr lvl="2" eaLnBrk="0" hangingPunct="0"/>
            <a:r>
              <a:rPr lang="en-US" sz="1400">
                <a:latin typeface="Verdana" pitchFamily="34" charset="0"/>
              </a:rPr>
              <a:t>Esta condición de coherencia puede expresarse como:</a:t>
            </a:r>
          </a:p>
          <a:p>
            <a:pPr lvl="2" eaLnBrk="0" hangingPunct="0"/>
            <a:endParaRPr lang="en-US" sz="1400">
              <a:latin typeface="Verdana" pitchFamily="34" charset="0"/>
            </a:endParaRPr>
          </a:p>
          <a:p>
            <a:pPr lvl="2" eaLnBrk="0" hangingPunct="0"/>
            <a:endParaRPr lang="en-US" sz="1400">
              <a:latin typeface="Verdana" pitchFamily="34" charset="0"/>
            </a:endParaRPr>
          </a:p>
          <a:p>
            <a:pPr lvl="2" eaLnBrk="0" hangingPunct="0"/>
            <a:endParaRPr lang="es-ES" sz="1400">
              <a:latin typeface="Verdana" pitchFamily="34" charset="0"/>
            </a:endParaRPr>
          </a:p>
        </p:txBody>
      </p:sp>
      <p:sp>
        <p:nvSpPr>
          <p:cNvPr id="162821" name="Text Box 14"/>
          <p:cNvSpPr txBox="1">
            <a:spLocks noChangeArrowheads="1"/>
          </p:cNvSpPr>
          <p:nvPr/>
        </p:nvSpPr>
        <p:spPr bwMode="auto">
          <a:xfrm>
            <a:off x="2555875" y="4002088"/>
            <a:ext cx="3816350" cy="1368425"/>
          </a:xfrm>
          <a:prstGeom prst="rect">
            <a:avLst/>
          </a:prstGeom>
          <a:gradFill rotWithShape="1">
            <a:gsLst>
              <a:gs pos="0">
                <a:srgbClr val="6E7353"/>
              </a:gs>
              <a:gs pos="50000">
                <a:srgbClr val="EDF9B3"/>
              </a:gs>
              <a:gs pos="100000">
                <a:srgbClr val="6E735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s-ES" sz="1200">
                <a:latin typeface="Times New Roman" pitchFamily="18" charset="0"/>
              </a:rPr>
              <a:t>    </a:t>
            </a:r>
            <a:r>
              <a:rPr lang="en-US" sz="1200">
                <a:latin typeface="Times New Roman" pitchFamily="18" charset="0"/>
              </a:rPr>
              <a:t>           		</a:t>
            </a:r>
          </a:p>
          <a:p>
            <a:pPr eaLnBrk="0" hangingPunct="0"/>
            <a:r>
              <a:rPr lang="en-US" sz="1200">
                <a:latin typeface="Times New Roman" pitchFamily="18" charset="0"/>
              </a:rPr>
              <a:t>		</a:t>
            </a:r>
            <a:r>
              <a:rPr lang="en-US" sz="1400" b="1">
                <a:latin typeface="Verdana" pitchFamily="34" charset="0"/>
              </a:rPr>
              <a:t>n</a:t>
            </a:r>
            <a:r>
              <a:rPr lang="en-US" sz="1400">
                <a:latin typeface="Verdana" pitchFamily="34" charset="0"/>
              </a:rPr>
              <a:t> </a:t>
            </a:r>
            <a:r>
              <a:rPr lang="en-US" sz="1200">
                <a:latin typeface="Times New Roman" pitchFamily="18" charset="0"/>
              </a:rPr>
              <a:t>                 </a:t>
            </a:r>
          </a:p>
          <a:p>
            <a:pPr algn="ctr" eaLnBrk="0" hangingPunct="0"/>
            <a:r>
              <a:rPr lang="es-ES" sz="2400" b="1">
                <a:latin typeface="Verdana" pitchFamily="34" charset="0"/>
              </a:rPr>
              <a:t>  OG  = </a:t>
            </a:r>
            <a:r>
              <a:rPr lang="en-US" sz="2400" b="1">
                <a:latin typeface="Verdana" pitchFamily="34" charset="0"/>
              </a:rPr>
              <a:t>     (h) </a:t>
            </a:r>
            <a:r>
              <a:rPr lang="es-ES" sz="2400" b="1">
                <a:latin typeface="Verdana" pitchFamily="34" charset="0"/>
              </a:rPr>
              <a:t>OE</a:t>
            </a:r>
          </a:p>
          <a:p>
            <a:pPr eaLnBrk="0" hangingPunct="0"/>
            <a:r>
              <a:rPr lang="es-AR" sz="900" b="1">
                <a:latin typeface="Verdana" pitchFamily="34" charset="0"/>
              </a:rPr>
              <a:t>                                             </a:t>
            </a:r>
            <a:r>
              <a:rPr lang="es-AR" sz="1400" b="1">
                <a:latin typeface="Verdana" pitchFamily="34" charset="0"/>
              </a:rPr>
              <a:t>i =1</a:t>
            </a:r>
            <a:r>
              <a:rPr lang="es-AR" sz="900" b="1">
                <a:latin typeface="Verdana" pitchFamily="34" charset="0"/>
              </a:rPr>
              <a:t>	              </a:t>
            </a:r>
            <a:r>
              <a:rPr lang="es-AR" sz="1400" b="1">
                <a:latin typeface="Verdana" pitchFamily="34" charset="0"/>
              </a:rPr>
              <a:t>i</a:t>
            </a:r>
          </a:p>
          <a:p>
            <a:pPr algn="ctr" eaLnBrk="0" hangingPunct="0"/>
            <a:r>
              <a:rPr lang="es-AR" sz="1400" b="1">
                <a:latin typeface="Verdana" pitchFamily="34" charset="0"/>
              </a:rPr>
              <a:t>	</a:t>
            </a:r>
            <a:r>
              <a:rPr lang="es-AR" sz="900" b="1">
                <a:latin typeface="Verdana" pitchFamily="34" charset="0"/>
              </a:rPr>
              <a:t>		</a:t>
            </a:r>
            <a:endParaRPr lang="es-ES" sz="900" b="1">
              <a:latin typeface="Verdana" pitchFamily="34" charset="0"/>
            </a:endParaRPr>
          </a:p>
          <a:p>
            <a:pPr eaLnBrk="0" hangingPunct="0"/>
            <a:r>
              <a:rPr lang="en-US">
                <a:latin typeface="Verdana" pitchFamily="34" charset="0"/>
              </a:rPr>
              <a:t> </a:t>
            </a:r>
            <a:endParaRPr lang="es-ES">
              <a:latin typeface="Verdana" pitchFamily="34" charset="0"/>
            </a:endParaRPr>
          </a:p>
        </p:txBody>
      </p:sp>
      <p:sp>
        <p:nvSpPr>
          <p:cNvPr id="162822" name="Text Box 19"/>
          <p:cNvSpPr txBox="1">
            <a:spLocks noChangeArrowheads="1"/>
          </p:cNvSpPr>
          <p:nvPr/>
        </p:nvSpPr>
        <p:spPr bwMode="auto">
          <a:xfrm>
            <a:off x="468313" y="404813"/>
            <a:ext cx="8280400" cy="519112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2800" b="1">
                <a:solidFill>
                  <a:schemeClr val="bg1"/>
                </a:solidFill>
                <a:latin typeface="Verdana" pitchFamily="34" charset="0"/>
              </a:rPr>
              <a:t>OBJETIVOS ESPECÍFICOS</a:t>
            </a:r>
            <a:endParaRPr lang="es-ES" sz="28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62823" name="Freeform 22"/>
          <p:cNvSpPr>
            <a:spLocks/>
          </p:cNvSpPr>
          <p:nvPr/>
        </p:nvSpPr>
        <p:spPr bwMode="auto">
          <a:xfrm>
            <a:off x="4356100" y="4437063"/>
            <a:ext cx="360363" cy="287337"/>
          </a:xfrm>
          <a:custGeom>
            <a:avLst/>
            <a:gdLst>
              <a:gd name="T0" fmla="*/ 325 w 370"/>
              <a:gd name="T1" fmla="*/ 30 h 423"/>
              <a:gd name="T2" fmla="*/ 7 w 370"/>
              <a:gd name="T3" fmla="*/ 30 h 423"/>
              <a:gd name="T4" fmla="*/ 325 w 370"/>
              <a:gd name="T5" fmla="*/ 211 h 423"/>
              <a:gd name="T6" fmla="*/ 7 w 370"/>
              <a:gd name="T7" fmla="*/ 393 h 423"/>
              <a:gd name="T8" fmla="*/ 370 w 370"/>
              <a:gd name="T9" fmla="*/ 393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0"/>
              <a:gd name="T16" fmla="*/ 0 h 423"/>
              <a:gd name="T17" fmla="*/ 370 w 370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0" h="423">
                <a:moveTo>
                  <a:pt x="325" y="30"/>
                </a:moveTo>
                <a:cubicBezTo>
                  <a:pt x="166" y="15"/>
                  <a:pt x="7" y="0"/>
                  <a:pt x="7" y="30"/>
                </a:cubicBezTo>
                <a:cubicBezTo>
                  <a:pt x="7" y="60"/>
                  <a:pt x="325" y="151"/>
                  <a:pt x="325" y="211"/>
                </a:cubicBezTo>
                <a:cubicBezTo>
                  <a:pt x="325" y="271"/>
                  <a:pt x="0" y="363"/>
                  <a:pt x="7" y="393"/>
                </a:cubicBezTo>
                <a:cubicBezTo>
                  <a:pt x="14" y="423"/>
                  <a:pt x="310" y="393"/>
                  <a:pt x="370" y="39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62824" name="Text Box 23"/>
          <p:cNvSpPr txBox="1">
            <a:spLocks noChangeArrowheads="1"/>
          </p:cNvSpPr>
          <p:nvPr/>
        </p:nvSpPr>
        <p:spPr bwMode="auto">
          <a:xfrm>
            <a:off x="179388" y="5876925"/>
            <a:ext cx="8750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400">
                <a:latin typeface="Verdana" pitchFamily="34" charset="0"/>
              </a:rPr>
              <a:t> “Sumatoria holística”, pues los objetivos específicos forman un sistema y en él hay            sinergia. Por lo tanto el Objetivo General es más que la Suma de los Específicos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9" name="Rectangle 2"/>
          <p:cNvSpPr>
            <a:spLocks noChangeArrowheads="1"/>
          </p:cNvSpPr>
          <p:nvPr/>
        </p:nvSpPr>
        <p:spPr bwMode="auto">
          <a:xfrm>
            <a:off x="457200" y="404813"/>
            <a:ext cx="8229600" cy="966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AR" sz="3200" b="1">
                <a:solidFill>
                  <a:schemeClr val="bg1"/>
                </a:solidFill>
                <a:latin typeface="Verdana" pitchFamily="34" charset="0"/>
              </a:rPr>
              <a:t>RESULTADOS </a:t>
            </a:r>
            <a:br>
              <a:rPr lang="es-AR" sz="3200" b="1">
                <a:solidFill>
                  <a:schemeClr val="bg1"/>
                </a:solidFill>
                <a:latin typeface="Verdana" pitchFamily="34" charset="0"/>
              </a:rPr>
            </a:br>
            <a:endParaRPr lang="es-ES" sz="32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63850" name="Text Box 4"/>
          <p:cNvSpPr>
            <a:spLocks noChangeArrowheads="1"/>
          </p:cNvSpPr>
          <p:nvPr/>
        </p:nvSpPr>
        <p:spPr bwMode="auto">
          <a:xfrm>
            <a:off x="457200" y="1600200"/>
            <a:ext cx="8229600" cy="820738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000" b="1"/>
              <a:t>     Son los productos finales de un conjunto de actividades, de los que se espera el logro de los objetivos.</a:t>
            </a:r>
            <a:endParaRPr lang="es-ES" sz="2000" b="1"/>
          </a:p>
        </p:txBody>
      </p:sp>
      <p:sp>
        <p:nvSpPr>
          <p:cNvPr id="163851" name="Oval 5"/>
          <p:cNvSpPr>
            <a:spLocks noChangeArrowheads="1"/>
          </p:cNvSpPr>
          <p:nvPr/>
        </p:nvSpPr>
        <p:spPr bwMode="auto">
          <a:xfrm>
            <a:off x="3779838" y="2781300"/>
            <a:ext cx="1079500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3852" name="Oval 6"/>
          <p:cNvSpPr>
            <a:spLocks noChangeArrowheads="1"/>
          </p:cNvSpPr>
          <p:nvPr/>
        </p:nvSpPr>
        <p:spPr bwMode="auto">
          <a:xfrm>
            <a:off x="3924300" y="4149725"/>
            <a:ext cx="1079500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3853" name="Oval 7"/>
          <p:cNvSpPr>
            <a:spLocks noChangeArrowheads="1"/>
          </p:cNvSpPr>
          <p:nvPr/>
        </p:nvSpPr>
        <p:spPr bwMode="auto">
          <a:xfrm>
            <a:off x="3924300" y="5445125"/>
            <a:ext cx="1079500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3854" name="Oval 11"/>
          <p:cNvSpPr>
            <a:spLocks noChangeArrowheads="1"/>
          </p:cNvSpPr>
          <p:nvPr/>
        </p:nvSpPr>
        <p:spPr bwMode="auto">
          <a:xfrm>
            <a:off x="5508625" y="3933825"/>
            <a:ext cx="1439863" cy="14398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3855" name="Text Box 12"/>
          <p:cNvSpPr txBox="1">
            <a:spLocks noChangeArrowheads="1"/>
          </p:cNvSpPr>
          <p:nvPr/>
        </p:nvSpPr>
        <p:spPr bwMode="auto">
          <a:xfrm>
            <a:off x="4114800" y="312420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b="1"/>
              <a:t>R 1</a:t>
            </a:r>
            <a:endParaRPr lang="es-ES" b="1"/>
          </a:p>
        </p:txBody>
      </p:sp>
      <p:sp>
        <p:nvSpPr>
          <p:cNvPr id="163856" name="Text Box 13"/>
          <p:cNvSpPr txBox="1">
            <a:spLocks noChangeArrowheads="1"/>
          </p:cNvSpPr>
          <p:nvPr/>
        </p:nvSpPr>
        <p:spPr bwMode="auto">
          <a:xfrm>
            <a:off x="4191000" y="449580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b="1"/>
              <a:t>R 2</a:t>
            </a:r>
            <a:endParaRPr lang="es-ES" b="1"/>
          </a:p>
        </p:txBody>
      </p:sp>
      <p:sp>
        <p:nvSpPr>
          <p:cNvPr id="163857" name="Text Box 14"/>
          <p:cNvSpPr txBox="1">
            <a:spLocks noChangeArrowheads="1"/>
          </p:cNvSpPr>
          <p:nvPr/>
        </p:nvSpPr>
        <p:spPr bwMode="auto">
          <a:xfrm>
            <a:off x="4114800" y="579120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b="1"/>
              <a:t>R 3</a:t>
            </a:r>
            <a:endParaRPr lang="es-ES" b="1"/>
          </a:p>
        </p:txBody>
      </p:sp>
      <p:sp>
        <p:nvSpPr>
          <p:cNvPr id="163858" name="Text Box 16"/>
          <p:cNvSpPr txBox="1">
            <a:spLocks noChangeArrowheads="1"/>
          </p:cNvSpPr>
          <p:nvPr/>
        </p:nvSpPr>
        <p:spPr bwMode="auto">
          <a:xfrm>
            <a:off x="5695950" y="4194175"/>
            <a:ext cx="1223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b="1"/>
              <a:t>  Objetivo</a:t>
            </a:r>
            <a:endParaRPr lang="es-ES" b="1"/>
          </a:p>
        </p:txBody>
      </p:sp>
      <p:sp>
        <p:nvSpPr>
          <p:cNvPr id="163859" name="Line 18"/>
          <p:cNvSpPr>
            <a:spLocks noChangeShapeType="1"/>
          </p:cNvSpPr>
          <p:nvPr/>
        </p:nvSpPr>
        <p:spPr bwMode="auto">
          <a:xfrm>
            <a:off x="4859338" y="3500438"/>
            <a:ext cx="792162" cy="793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60" name="Line 20"/>
          <p:cNvSpPr>
            <a:spLocks noChangeShapeType="1"/>
          </p:cNvSpPr>
          <p:nvPr/>
        </p:nvSpPr>
        <p:spPr bwMode="auto">
          <a:xfrm>
            <a:off x="5003800" y="46529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61" name="Line 21"/>
          <p:cNvSpPr>
            <a:spLocks noChangeShapeType="1"/>
          </p:cNvSpPr>
          <p:nvPr/>
        </p:nvSpPr>
        <p:spPr bwMode="auto">
          <a:xfrm flipV="1">
            <a:off x="5003800" y="5157788"/>
            <a:ext cx="7921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62" name="Line 22"/>
          <p:cNvSpPr>
            <a:spLocks noChangeShapeType="1"/>
          </p:cNvSpPr>
          <p:nvPr/>
        </p:nvSpPr>
        <p:spPr bwMode="auto">
          <a:xfrm>
            <a:off x="2627313" y="2924175"/>
            <a:ext cx="1152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63" name="Line 23"/>
          <p:cNvSpPr>
            <a:spLocks noChangeShapeType="1"/>
          </p:cNvSpPr>
          <p:nvPr/>
        </p:nvSpPr>
        <p:spPr bwMode="auto">
          <a:xfrm flipV="1">
            <a:off x="3059113" y="3429000"/>
            <a:ext cx="7207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64" name="Line 24"/>
          <p:cNvSpPr>
            <a:spLocks noChangeShapeType="1"/>
          </p:cNvSpPr>
          <p:nvPr/>
        </p:nvSpPr>
        <p:spPr bwMode="auto">
          <a:xfrm flipV="1">
            <a:off x="2843213" y="3716338"/>
            <a:ext cx="10810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65" name="Text Box 25"/>
          <p:cNvSpPr txBox="1">
            <a:spLocks noChangeArrowheads="1"/>
          </p:cNvSpPr>
          <p:nvPr/>
        </p:nvSpPr>
        <p:spPr bwMode="auto">
          <a:xfrm>
            <a:off x="900113" y="2636838"/>
            <a:ext cx="2159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AR"/>
          </a:p>
        </p:txBody>
      </p:sp>
      <p:sp>
        <p:nvSpPr>
          <p:cNvPr id="163866" name="Rectangle 26"/>
          <p:cNvSpPr>
            <a:spLocks noChangeArrowheads="1"/>
          </p:cNvSpPr>
          <p:nvPr/>
        </p:nvSpPr>
        <p:spPr bwMode="auto">
          <a:xfrm>
            <a:off x="539750" y="2708275"/>
            <a:ext cx="2592388" cy="3816350"/>
          </a:xfrm>
          <a:prstGeom prst="rect">
            <a:avLst/>
          </a:prstGeom>
          <a:solidFill>
            <a:srgbClr val="EDF9B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3867" name="Text Box 27"/>
          <p:cNvSpPr txBox="1">
            <a:spLocks noChangeArrowheads="1"/>
          </p:cNvSpPr>
          <p:nvPr/>
        </p:nvSpPr>
        <p:spPr bwMode="auto">
          <a:xfrm>
            <a:off x="827088" y="39338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/>
              <a:t>Conjunto de actividades</a:t>
            </a:r>
            <a:endParaRPr lang="es-ES"/>
          </a:p>
        </p:txBody>
      </p:sp>
      <p:sp>
        <p:nvSpPr>
          <p:cNvPr id="163868" name="Line 28"/>
          <p:cNvSpPr>
            <a:spLocks noChangeShapeType="1"/>
          </p:cNvSpPr>
          <p:nvPr/>
        </p:nvSpPr>
        <p:spPr bwMode="auto">
          <a:xfrm>
            <a:off x="3132138" y="4365625"/>
            <a:ext cx="7921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69" name="Line 29"/>
          <p:cNvSpPr>
            <a:spLocks noChangeShapeType="1"/>
          </p:cNvSpPr>
          <p:nvPr/>
        </p:nvSpPr>
        <p:spPr bwMode="auto">
          <a:xfrm flipV="1">
            <a:off x="3132138" y="4797425"/>
            <a:ext cx="7921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70" name="Line 30"/>
          <p:cNvSpPr>
            <a:spLocks noChangeShapeType="1"/>
          </p:cNvSpPr>
          <p:nvPr/>
        </p:nvSpPr>
        <p:spPr bwMode="auto">
          <a:xfrm flipV="1">
            <a:off x="3132138" y="5013325"/>
            <a:ext cx="9350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71" name="Line 31"/>
          <p:cNvSpPr>
            <a:spLocks noChangeShapeType="1"/>
          </p:cNvSpPr>
          <p:nvPr/>
        </p:nvSpPr>
        <p:spPr bwMode="auto">
          <a:xfrm>
            <a:off x="3132138" y="5661025"/>
            <a:ext cx="7921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72" name="Line 32"/>
          <p:cNvSpPr>
            <a:spLocks noChangeShapeType="1"/>
          </p:cNvSpPr>
          <p:nvPr/>
        </p:nvSpPr>
        <p:spPr bwMode="auto">
          <a:xfrm>
            <a:off x="3132138" y="5084763"/>
            <a:ext cx="8636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73" name="Line 33"/>
          <p:cNvSpPr>
            <a:spLocks noChangeShapeType="1"/>
          </p:cNvSpPr>
          <p:nvPr/>
        </p:nvSpPr>
        <p:spPr bwMode="auto">
          <a:xfrm flipV="1">
            <a:off x="3132138" y="3789363"/>
            <a:ext cx="8636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74" name="Line 34"/>
          <p:cNvSpPr>
            <a:spLocks noChangeShapeType="1"/>
          </p:cNvSpPr>
          <p:nvPr/>
        </p:nvSpPr>
        <p:spPr bwMode="auto">
          <a:xfrm flipV="1">
            <a:off x="3132138" y="6021388"/>
            <a:ext cx="7921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/>
          </a:p>
        </p:txBody>
      </p:sp>
      <p:sp>
        <p:nvSpPr>
          <p:cNvPr id="163875" name="Text Box 35"/>
          <p:cNvSpPr txBox="1">
            <a:spLocks noChangeArrowheads="1"/>
          </p:cNvSpPr>
          <p:nvPr/>
        </p:nvSpPr>
        <p:spPr bwMode="auto">
          <a:xfrm>
            <a:off x="7092950" y="2565400"/>
            <a:ext cx="1655763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400">
                <a:latin typeface="Verdana" pitchFamily="34" charset="0"/>
              </a:rPr>
              <a:t>A veces un objetivo puede requerir mas de un resultado. </a:t>
            </a:r>
          </a:p>
          <a:p>
            <a:pPr>
              <a:spcBef>
                <a:spcPct val="50000"/>
              </a:spcBef>
            </a:pPr>
            <a:endParaRPr lang="es-AR" sz="100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AR" sz="1400">
                <a:latin typeface="Verdana" pitchFamily="34" charset="0"/>
              </a:rPr>
              <a:t>Los resultados son garantizados por la intervención y </a:t>
            </a:r>
            <a:r>
              <a:rPr lang="es-AR" sz="1400" b="1">
                <a:latin typeface="Verdana" pitchFamily="34" charset="0"/>
              </a:rPr>
              <a:t>desaparecen después de ella.</a:t>
            </a:r>
          </a:p>
          <a:p>
            <a:pPr>
              <a:spcBef>
                <a:spcPct val="50000"/>
              </a:spcBef>
            </a:pPr>
            <a:endParaRPr lang="es-AR" sz="80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AR" sz="1400">
                <a:latin typeface="Verdana" pitchFamily="34" charset="0"/>
              </a:rPr>
              <a:t>Pueden ser tangibles o intangibles.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95" name="Rectangle 2"/>
          <p:cNvSpPr>
            <a:spLocks noChangeArrowheads="1"/>
          </p:cNvSpPr>
          <p:nvPr/>
        </p:nvSpPr>
        <p:spPr bwMode="auto">
          <a:xfrm>
            <a:off x="468313" y="692150"/>
            <a:ext cx="8229600" cy="1143000"/>
          </a:xfrm>
          <a:prstGeom prst="rect">
            <a:avLst/>
          </a:prstGeom>
          <a:solidFill>
            <a:srgbClr val="51705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EDF9B3"/>
                </a:solidFill>
                <a:latin typeface="Verdana" pitchFamily="34" charset="0"/>
              </a:rPr>
              <a:t>Relación entre Resultados y Objetivos</a:t>
            </a:r>
            <a:r>
              <a:rPr lang="en-US" sz="2800" b="1">
                <a:solidFill>
                  <a:srgbClr val="EDF9B3"/>
                </a:solidFill>
                <a:latin typeface="Verdana" pitchFamily="34" charset="0"/>
              </a:rPr>
              <a:t> </a:t>
            </a:r>
            <a:br>
              <a:rPr lang="en-US" sz="2800" b="1">
                <a:solidFill>
                  <a:srgbClr val="EDF9B3"/>
                </a:solidFill>
                <a:latin typeface="Verdana" pitchFamily="34" charset="0"/>
              </a:rPr>
            </a:br>
            <a:r>
              <a:rPr lang="en-US" sz="1200" b="1">
                <a:solidFill>
                  <a:srgbClr val="EDF9B3"/>
                </a:solidFill>
                <a:latin typeface="Verdana" pitchFamily="34" charset="0"/>
              </a:rPr>
              <a:t>(Ejemplos)</a:t>
            </a:r>
            <a:endParaRPr lang="es-ES" sz="3600" b="1">
              <a:solidFill>
                <a:srgbClr val="EDF9B3"/>
              </a:solidFill>
              <a:latin typeface="Verdana" pitchFamily="34" charset="0"/>
            </a:endParaRPr>
          </a:p>
        </p:txBody>
      </p:sp>
      <p:graphicFrame>
        <p:nvGraphicFramePr>
          <p:cNvPr id="16454" name="Group 7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97366927"/>
              </p:ext>
            </p:extLst>
          </p:nvPr>
        </p:nvGraphicFramePr>
        <p:xfrm>
          <a:off x="468313" y="2205038"/>
          <a:ext cx="8229600" cy="386854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OBJETIVO</a:t>
                      </a:r>
                      <a:endParaRPr kumimoji="0" lang="es-ES" sz="28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RESULTADOS</a:t>
                      </a:r>
                      <a:endParaRPr kumimoji="0" lang="es-ES" sz="2800" b="1" i="0" u="none" strike="noStrike" cap="none" normalizeH="0" baseline="0">
                        <a:ln>
                          <a:noFill/>
                        </a:ln>
                        <a:solidFill>
                          <a:srgbClr val="99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Contaminación de agua reducida</a:t>
                      </a:r>
                      <a:endParaRPr kumimoji="0" lang="es-E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es-ES_trad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Agricultores capacitados en agroecología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es-ES_trad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Planta de compost orgánico en funcionamiento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es-ES_trad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Cooperativa organizada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Seguridad alimentaria lograda</a:t>
                      </a:r>
                      <a:endParaRPr kumimoji="0" lang="es-E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1)        </a:t>
                      </a:r>
                      <a:r>
                        <a:rPr kumimoji="0" lang="es-E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Huerta orgánica comunitaria funcionando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2)         </a:t>
                      </a:r>
                      <a:r>
                        <a:rPr kumimoji="0" lang="es-E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Suplementos nutricionales entregados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es-E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 municipio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Niños inmunes a enfermedad x</a:t>
                      </a:r>
                      <a:endParaRPr kumimoji="0" lang="es-E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1)         Centro de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salud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funcionamiento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 startAt="2"/>
                        <a:tabLst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Campaña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vacunación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realizada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 startAt="2"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Madres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capacitadas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 startAt="2"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 startAt="2"/>
                        <a:tabLst/>
                      </a:pP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63"/>
          <p:cNvSpPr>
            <a:spLocks noChangeArrowheads="1"/>
          </p:cNvSpPr>
          <p:nvPr/>
        </p:nvSpPr>
        <p:spPr bwMode="auto">
          <a:xfrm>
            <a:off x="539750" y="1773238"/>
            <a:ext cx="8280400" cy="4751387"/>
          </a:xfrm>
          <a:prstGeom prst="rect">
            <a:avLst/>
          </a:prstGeom>
          <a:solidFill>
            <a:srgbClr val="EDF9B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5893" name="AutoShape 39"/>
          <p:cNvSpPr>
            <a:spLocks noChangeArrowheads="1"/>
          </p:cNvSpPr>
          <p:nvPr/>
        </p:nvSpPr>
        <p:spPr bwMode="auto">
          <a:xfrm>
            <a:off x="3276600" y="2278063"/>
            <a:ext cx="1727200" cy="1008062"/>
          </a:xfrm>
          <a:prstGeom prst="curvedLeftArrow">
            <a:avLst>
              <a:gd name="adj1" fmla="val 20000"/>
              <a:gd name="adj2" fmla="val 40000"/>
              <a:gd name="adj3" fmla="val 57113"/>
            </a:avLst>
          </a:prstGeom>
          <a:solidFill>
            <a:srgbClr val="33CC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65894" name="Rectangle 41"/>
          <p:cNvSpPr>
            <a:spLocks noChangeArrowheads="1"/>
          </p:cNvSpPr>
          <p:nvPr/>
        </p:nvSpPr>
        <p:spPr bwMode="auto">
          <a:xfrm>
            <a:off x="1331913" y="1844675"/>
            <a:ext cx="17287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solidFill>
                  <a:srgbClr val="008080"/>
                </a:solidFill>
                <a:latin typeface="Verdana" pitchFamily="34" charset="0"/>
              </a:rPr>
              <a:t>Personas </a:t>
            </a:r>
          </a:p>
          <a:p>
            <a:r>
              <a:rPr lang="es-ES" b="1">
                <a:solidFill>
                  <a:srgbClr val="008080"/>
                </a:solidFill>
                <a:latin typeface="Verdana" pitchFamily="34" charset="0"/>
              </a:rPr>
              <a:t>y recursos materiales</a:t>
            </a:r>
            <a:r>
              <a:rPr lang="es-ES" sz="2000" b="1">
                <a:solidFill>
                  <a:srgbClr val="33CCCC"/>
                </a:solidFill>
                <a:latin typeface="Verdana" pitchFamily="34" charset="0"/>
              </a:rPr>
              <a:t> 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165895" name="Rectangle 43"/>
          <p:cNvSpPr>
            <a:spLocks noChangeArrowheads="1"/>
          </p:cNvSpPr>
          <p:nvPr/>
        </p:nvSpPr>
        <p:spPr bwMode="auto">
          <a:xfrm>
            <a:off x="5435600" y="3429000"/>
            <a:ext cx="18002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r>
              <a:rPr lang="es-ES" sz="1400" b="1">
                <a:solidFill>
                  <a:srgbClr val="FF6600"/>
                </a:solidFill>
                <a:latin typeface="Verdana" pitchFamily="34" charset="0"/>
              </a:rPr>
              <a:t> </a:t>
            </a:r>
            <a:r>
              <a:rPr lang="en-US" sz="12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200" b="1">
                <a:latin typeface="Verdana" pitchFamily="34" charset="0"/>
                <a:cs typeface="Times New Roman" pitchFamily="18" charset="0"/>
              </a:rPr>
              <a:t>Suficientes para</a:t>
            </a:r>
            <a:r>
              <a:rPr lang="es-ES" sz="1400" b="1">
                <a:latin typeface="Verdana" pitchFamily="34" charset="0"/>
                <a:cs typeface="Times New Roman" pitchFamily="18" charset="0"/>
              </a:rPr>
              <a:t> </a:t>
            </a:r>
            <a:endParaRPr lang="es-ES" sz="2400" b="1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65896" name="AutoShape 42"/>
          <p:cNvSpPr>
            <a:spLocks noChangeArrowheads="1"/>
          </p:cNvSpPr>
          <p:nvPr/>
        </p:nvSpPr>
        <p:spPr bwMode="auto">
          <a:xfrm>
            <a:off x="3635375" y="3213100"/>
            <a:ext cx="1714500" cy="1439863"/>
          </a:xfrm>
          <a:prstGeom prst="curvedLeftArrow">
            <a:avLst>
              <a:gd name="adj1" fmla="val 20000"/>
              <a:gd name="adj2" fmla="val 40000"/>
              <a:gd name="adj3" fmla="val 39691"/>
            </a:avLst>
          </a:prstGeom>
          <a:solidFill>
            <a:srgbClr val="9933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65897" name="Rectangle 44"/>
          <p:cNvSpPr>
            <a:spLocks noChangeArrowheads="1"/>
          </p:cNvSpPr>
          <p:nvPr/>
        </p:nvSpPr>
        <p:spPr bwMode="auto">
          <a:xfrm>
            <a:off x="1476375" y="2997200"/>
            <a:ext cx="2230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solidFill>
                  <a:srgbClr val="FF6600"/>
                </a:solidFill>
                <a:latin typeface="Verdana" pitchFamily="34" charset="0"/>
              </a:rPr>
              <a:t>Actividades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165898" name="AutoShape 46"/>
          <p:cNvSpPr>
            <a:spLocks noChangeArrowheads="1"/>
          </p:cNvSpPr>
          <p:nvPr/>
        </p:nvSpPr>
        <p:spPr bwMode="auto">
          <a:xfrm>
            <a:off x="3851275" y="4508500"/>
            <a:ext cx="1714500" cy="1584325"/>
          </a:xfrm>
          <a:prstGeom prst="curvedLeftArrow">
            <a:avLst>
              <a:gd name="adj1" fmla="val 20000"/>
              <a:gd name="adj2" fmla="val 40000"/>
              <a:gd name="adj3" fmla="val 36072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65899" name="Rectangle 47"/>
          <p:cNvSpPr>
            <a:spLocks noChangeArrowheads="1"/>
          </p:cNvSpPr>
          <p:nvPr/>
        </p:nvSpPr>
        <p:spPr bwMode="auto">
          <a:xfrm>
            <a:off x="1763713" y="4221163"/>
            <a:ext cx="1873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r>
              <a:rPr lang="es-ES" b="1">
                <a:solidFill>
                  <a:srgbClr val="000080"/>
                </a:solidFill>
                <a:latin typeface="Verdana" pitchFamily="34" charset="0"/>
              </a:rPr>
              <a:t>Resultados</a:t>
            </a:r>
            <a:endParaRPr lang="es-ES" sz="2000" b="1">
              <a:solidFill>
                <a:srgbClr val="FF6600"/>
              </a:solidFill>
              <a:latin typeface="Verdana" pitchFamily="34" charset="0"/>
            </a:endParaRPr>
          </a:p>
          <a:p>
            <a:pPr eaLnBrk="0" hangingPunct="0"/>
            <a:endParaRPr lang="es-ES" sz="2400">
              <a:latin typeface="Times New Roman" pitchFamily="18" charset="0"/>
            </a:endParaRPr>
          </a:p>
        </p:txBody>
      </p:sp>
      <p:sp>
        <p:nvSpPr>
          <p:cNvPr id="165900" name="Rectangle 48"/>
          <p:cNvSpPr>
            <a:spLocks noChangeArrowheads="1"/>
          </p:cNvSpPr>
          <p:nvPr/>
        </p:nvSpPr>
        <p:spPr bwMode="auto">
          <a:xfrm>
            <a:off x="0" y="0"/>
            <a:ext cx="9144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endParaRPr lang="es-ES" sz="2000" b="1">
              <a:solidFill>
                <a:srgbClr val="FF6600"/>
              </a:solidFill>
              <a:latin typeface="Verdana" pitchFamily="34" charset="0"/>
            </a:endParaRPr>
          </a:p>
          <a:p>
            <a:pPr eaLnBrk="0" hangingPunct="0"/>
            <a:endParaRPr lang="es-ES" sz="2400">
              <a:latin typeface="Times New Roman" pitchFamily="18" charset="0"/>
            </a:endParaRPr>
          </a:p>
        </p:txBody>
      </p:sp>
      <p:sp>
        <p:nvSpPr>
          <p:cNvPr id="165901" name="Rectangle 52"/>
          <p:cNvSpPr>
            <a:spLocks noChangeArrowheads="1"/>
          </p:cNvSpPr>
          <p:nvPr/>
        </p:nvSpPr>
        <p:spPr bwMode="auto">
          <a:xfrm>
            <a:off x="0" y="32766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endParaRPr lang="es-ES" sz="2000" b="1">
              <a:solidFill>
                <a:srgbClr val="FF6600"/>
              </a:solidFill>
              <a:latin typeface="Verdana" pitchFamily="34" charset="0"/>
            </a:endParaRPr>
          </a:p>
          <a:p>
            <a:pPr eaLnBrk="0" hangingPunct="0"/>
            <a:r>
              <a:rPr lang="es-ES" b="1">
                <a:solidFill>
                  <a:srgbClr val="FF00FF"/>
                </a:solidFill>
                <a:latin typeface="Verdana" pitchFamily="34" charset="0"/>
              </a:rPr>
              <a:t> </a:t>
            </a:r>
            <a:endParaRPr lang="es-ES" sz="2000" b="1">
              <a:solidFill>
                <a:srgbClr val="FF6600"/>
              </a:solidFill>
              <a:latin typeface="Verdana" pitchFamily="34" charset="0"/>
            </a:endParaRPr>
          </a:p>
          <a:p>
            <a:pPr eaLnBrk="0" hangingPunct="0"/>
            <a:endParaRPr lang="es-ES" sz="2400">
              <a:latin typeface="Times New Roman" pitchFamily="18" charset="0"/>
            </a:endParaRPr>
          </a:p>
        </p:txBody>
      </p:sp>
      <p:sp>
        <p:nvSpPr>
          <p:cNvPr id="165902" name="Rectangle 54"/>
          <p:cNvSpPr>
            <a:spLocks noChangeArrowheads="1"/>
          </p:cNvSpPr>
          <p:nvPr/>
        </p:nvSpPr>
        <p:spPr bwMode="auto">
          <a:xfrm>
            <a:off x="2051050" y="5589588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solidFill>
                  <a:srgbClr val="FF00FF"/>
                </a:solidFill>
                <a:latin typeface="Verdana" pitchFamily="34" charset="0"/>
              </a:rPr>
              <a:t>Objetivo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165903" name="Rectangle 55"/>
          <p:cNvSpPr>
            <a:spLocks noChangeArrowheads="1"/>
          </p:cNvSpPr>
          <p:nvPr/>
        </p:nvSpPr>
        <p:spPr bwMode="auto">
          <a:xfrm>
            <a:off x="0" y="5729288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endParaRPr lang="es-ES" sz="2000" b="1">
              <a:solidFill>
                <a:srgbClr val="FF6600"/>
              </a:solidFill>
              <a:latin typeface="Verdana" pitchFamily="34" charset="0"/>
            </a:endParaRPr>
          </a:p>
          <a:p>
            <a:pPr eaLnBrk="0" hangingPunct="0"/>
            <a:r>
              <a:rPr lang="es-ES" b="1">
                <a:solidFill>
                  <a:srgbClr val="FF00FF"/>
                </a:solidFill>
                <a:latin typeface="Verdana" pitchFamily="34" charset="0"/>
              </a:rPr>
              <a:t> </a:t>
            </a:r>
            <a:endParaRPr lang="es-ES" sz="2000" b="1">
              <a:solidFill>
                <a:srgbClr val="FF6600"/>
              </a:solidFill>
              <a:latin typeface="Verdana" pitchFamily="34" charset="0"/>
            </a:endParaRPr>
          </a:p>
          <a:p>
            <a:pPr eaLnBrk="0" hangingPunct="0"/>
            <a:endParaRPr lang="es-ES" sz="2400">
              <a:latin typeface="Times New Roman" pitchFamily="18" charset="0"/>
            </a:endParaRPr>
          </a:p>
        </p:txBody>
      </p:sp>
      <p:sp>
        <p:nvSpPr>
          <p:cNvPr id="165904" name="Rectangle 58"/>
          <p:cNvSpPr>
            <a:spLocks noChangeArrowheads="1"/>
          </p:cNvSpPr>
          <p:nvPr/>
        </p:nvSpPr>
        <p:spPr bwMode="auto">
          <a:xfrm>
            <a:off x="5724525" y="4365625"/>
            <a:ext cx="18716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r>
              <a:rPr lang="es-ES" sz="1400" b="1">
                <a:solidFill>
                  <a:srgbClr val="FF6600"/>
                </a:solidFill>
                <a:latin typeface="Verdana" pitchFamily="34" charset="0"/>
              </a:rPr>
              <a:t> </a:t>
            </a:r>
            <a:r>
              <a:rPr lang="en-US" sz="12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200" b="1">
                <a:latin typeface="Verdana" pitchFamily="34" charset="0"/>
                <a:cs typeface="Times New Roman" pitchFamily="18" charset="0"/>
              </a:rPr>
              <a:t>Suficientes para</a:t>
            </a:r>
            <a:r>
              <a:rPr lang="es-ES" sz="1400" b="1">
                <a:latin typeface="Verdana" pitchFamily="34" charset="0"/>
                <a:cs typeface="Times New Roman" pitchFamily="18" charset="0"/>
              </a:rPr>
              <a:t> </a:t>
            </a:r>
            <a:endParaRPr lang="es-ES" sz="2400" b="1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65905" name="Rectangle 59"/>
          <p:cNvSpPr>
            <a:spLocks noChangeArrowheads="1"/>
          </p:cNvSpPr>
          <p:nvPr/>
        </p:nvSpPr>
        <p:spPr bwMode="auto">
          <a:xfrm>
            <a:off x="5148263" y="2565400"/>
            <a:ext cx="18002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>
            <a:spAutoFit/>
          </a:bodyPr>
          <a:lstStyle/>
          <a:p>
            <a:r>
              <a:rPr lang="es-ES" sz="1400" b="1">
                <a:solidFill>
                  <a:srgbClr val="FF6600"/>
                </a:solidFill>
                <a:latin typeface="Verdana" pitchFamily="34" charset="0"/>
              </a:rPr>
              <a:t> </a:t>
            </a:r>
            <a:r>
              <a:rPr lang="en-US" sz="12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200" b="1">
                <a:latin typeface="Verdana" pitchFamily="34" charset="0"/>
                <a:cs typeface="Times New Roman" pitchFamily="18" charset="0"/>
              </a:rPr>
              <a:t>Suficientes para</a:t>
            </a:r>
            <a:r>
              <a:rPr lang="es-ES" sz="1400" b="1">
                <a:latin typeface="Verdana" pitchFamily="34" charset="0"/>
                <a:cs typeface="Times New Roman" pitchFamily="18" charset="0"/>
              </a:rPr>
              <a:t> </a:t>
            </a:r>
            <a:endParaRPr lang="es-ES" sz="2400" b="1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65906" name="Text Box 61"/>
          <p:cNvSpPr txBox="1">
            <a:spLocks noChangeArrowheads="1"/>
          </p:cNvSpPr>
          <p:nvPr/>
        </p:nvSpPr>
        <p:spPr bwMode="auto">
          <a:xfrm>
            <a:off x="468313" y="188913"/>
            <a:ext cx="8351837" cy="519112"/>
          </a:xfrm>
          <a:prstGeom prst="rect">
            <a:avLst/>
          </a:prstGeom>
          <a:solidFill>
            <a:srgbClr val="833F1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2800" b="1">
                <a:solidFill>
                  <a:schemeClr val="bg1"/>
                </a:solidFill>
                <a:latin typeface="Verdana" pitchFamily="34" charset="0"/>
              </a:rPr>
              <a:t>LOS SUPUESTOS DEL MARCO LÓGICO</a:t>
            </a:r>
            <a:endParaRPr lang="es-ES" sz="28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65907" name="Text Box 62"/>
          <p:cNvSpPr txBox="1">
            <a:spLocks noChangeArrowheads="1"/>
          </p:cNvSpPr>
          <p:nvPr/>
        </p:nvSpPr>
        <p:spPr bwMode="auto">
          <a:xfrm>
            <a:off x="539750" y="908050"/>
            <a:ext cx="8280400" cy="846386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400" dirty="0">
                <a:latin typeface="Verdana" pitchFamily="34" charset="0"/>
              </a:rPr>
              <a:t>Entre un nivel y otro del diseño, hay </a:t>
            </a:r>
            <a:r>
              <a:rPr lang="es-AR" sz="1400" i="1" dirty="0">
                <a:latin typeface="Verdana" pitchFamily="34" charset="0"/>
              </a:rPr>
              <a:t>supuestos, los mismos son eventualidades que no pueden ser controladas por el proyecto</a:t>
            </a:r>
            <a:r>
              <a:rPr lang="es-AR" sz="1400" dirty="0">
                <a:latin typeface="Verdana" pitchFamily="34" charset="0"/>
              </a:rPr>
              <a:t>.  </a:t>
            </a:r>
          </a:p>
          <a:p>
            <a:pPr algn="ctr">
              <a:spcBef>
                <a:spcPct val="50000"/>
              </a:spcBef>
            </a:pPr>
            <a:r>
              <a:rPr lang="es-AR" sz="1400" dirty="0">
                <a:latin typeface="Verdana" pitchFamily="34" charset="0"/>
              </a:rPr>
              <a:t>El logro de un nivel no asegura el siguiente si suceden dichos eventos.</a:t>
            </a:r>
            <a:endParaRPr lang="es-ES" sz="1400" dirty="0">
              <a:latin typeface="Verdana" pitchFamily="34" charset="0"/>
            </a:endParaRPr>
          </a:p>
        </p:txBody>
      </p:sp>
      <p:sp>
        <p:nvSpPr>
          <p:cNvPr id="165908" name="AutoShape 65"/>
          <p:cNvSpPr>
            <a:spLocks noChangeArrowheads="1"/>
          </p:cNvSpPr>
          <p:nvPr/>
        </p:nvSpPr>
        <p:spPr bwMode="auto">
          <a:xfrm>
            <a:off x="7740650" y="2060575"/>
            <a:ext cx="1008063" cy="4176713"/>
          </a:xfrm>
          <a:prstGeom prst="downArrow">
            <a:avLst>
              <a:gd name="adj1" fmla="val 50000"/>
              <a:gd name="adj2" fmla="val 103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5909" name="Text Box 66"/>
          <p:cNvSpPr txBox="1">
            <a:spLocks noChangeArrowheads="1"/>
          </p:cNvSpPr>
          <p:nvPr/>
        </p:nvSpPr>
        <p:spPr bwMode="auto">
          <a:xfrm rot="5400000">
            <a:off x="7023100" y="3857626"/>
            <a:ext cx="2376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/>
              <a:t>Factores Externos</a:t>
            </a:r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6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777875"/>
          </a:xfrm>
          <a:prstGeom prst="rect">
            <a:avLst/>
          </a:prstGeom>
          <a:solidFill>
            <a:srgbClr val="3964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AR" sz="3200">
                <a:solidFill>
                  <a:schemeClr val="bg1"/>
                </a:solidFill>
                <a:latin typeface="Verdana" pitchFamily="34" charset="0"/>
              </a:rPr>
              <a:t>La lógica horizontal: INDICADORES</a:t>
            </a:r>
            <a:endParaRPr lang="es-ES" sz="3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468313" y="1268413"/>
            <a:ext cx="8229600" cy="1008062"/>
          </a:xfrm>
          <a:prstGeom prst="rect">
            <a:avLst/>
          </a:prstGeom>
          <a:noFill/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s-AR" sz="1600" dirty="0">
                <a:latin typeface="Verdana" pitchFamily="34" charset="0"/>
              </a:rPr>
              <a:t>     </a:t>
            </a:r>
            <a:r>
              <a:rPr lang="es-AR" sz="1400" dirty="0">
                <a:latin typeface="Verdana" pitchFamily="34" charset="0"/>
              </a:rPr>
              <a:t>Son parámetros, cuantitativos o cualitativos, que permiten saber, en el proceso de </a:t>
            </a:r>
            <a:r>
              <a:rPr lang="es-AR" sz="1400" i="1" dirty="0">
                <a:latin typeface="Verdana" pitchFamily="34" charset="0"/>
              </a:rPr>
              <a:t>evaluación</a:t>
            </a:r>
            <a:r>
              <a:rPr lang="es-AR" sz="1400" dirty="0">
                <a:latin typeface="Verdana" pitchFamily="34" charset="0"/>
              </a:rPr>
              <a:t>, si se ha logrado un objetivo (indicadores de objetivos) o</a:t>
            </a:r>
            <a:r>
              <a:rPr lang="es-AR" sz="1400" i="1" dirty="0">
                <a:latin typeface="Verdana" pitchFamily="34" charset="0"/>
              </a:rPr>
              <a:t> </a:t>
            </a:r>
            <a:r>
              <a:rPr lang="es-AR" sz="1400" dirty="0">
                <a:latin typeface="Verdana" pitchFamily="34" charset="0"/>
              </a:rPr>
              <a:t>si se ha cumplido con un resultado (indicadores de resultados) o, en el proceso de monitoreo, si se ha cumplido adecuadamente con las actividades</a:t>
            </a:r>
            <a:r>
              <a:rPr lang="es-AR" sz="1600" dirty="0">
                <a:latin typeface="Verdana" pitchFamily="34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s-ES" sz="1600" dirty="0">
              <a:latin typeface="Verdana" pitchFamily="34" charset="0"/>
            </a:endParaRP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468313" y="2492375"/>
            <a:ext cx="828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/>
              <a:t>              </a:t>
            </a:r>
            <a:r>
              <a:rPr lang="es-AR" sz="2000" b="1"/>
              <a:t>Objetivo			                Indicador de obj.</a:t>
            </a:r>
            <a:endParaRPr lang="es-ES" sz="2000" b="1"/>
          </a:p>
        </p:txBody>
      </p:sp>
      <p:sp>
        <p:nvSpPr>
          <p:cNvPr id="166919" name="AutoShape 7"/>
          <p:cNvSpPr>
            <a:spLocks noChangeArrowheads="1"/>
          </p:cNvSpPr>
          <p:nvPr/>
        </p:nvSpPr>
        <p:spPr bwMode="auto">
          <a:xfrm>
            <a:off x="2916238" y="2565400"/>
            <a:ext cx="3168650" cy="215900"/>
          </a:xfrm>
          <a:prstGeom prst="leftRightArrow">
            <a:avLst>
              <a:gd name="adj1" fmla="val 50000"/>
              <a:gd name="adj2" fmla="val 2935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68313" y="3068638"/>
            <a:ext cx="828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2000" b="1"/>
              <a:t>       Resultados			                Indicador de Res</a:t>
            </a:r>
            <a:endParaRPr lang="es-ES" sz="2000" b="1"/>
          </a:p>
        </p:txBody>
      </p:sp>
      <p:sp>
        <p:nvSpPr>
          <p:cNvPr id="166921" name="AutoShape 9"/>
          <p:cNvSpPr>
            <a:spLocks noChangeArrowheads="1"/>
          </p:cNvSpPr>
          <p:nvPr/>
        </p:nvSpPr>
        <p:spPr bwMode="auto">
          <a:xfrm>
            <a:off x="2987675" y="3213100"/>
            <a:ext cx="3168650" cy="215900"/>
          </a:xfrm>
          <a:prstGeom prst="leftRightArrow">
            <a:avLst>
              <a:gd name="adj1" fmla="val 50000"/>
              <a:gd name="adj2" fmla="val 2935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539750" y="3644900"/>
            <a:ext cx="8208963" cy="2968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AR"/>
              <a:t>  </a:t>
            </a:r>
            <a:r>
              <a:rPr lang="es-AR" sz="1400">
                <a:latin typeface="Verdana" pitchFamily="34" charset="0"/>
              </a:rPr>
              <a:t>Deben definirse en la etapa de diseño.  Deben ser pertinentes y “objetivos”</a:t>
            </a:r>
          </a:p>
          <a:p>
            <a:pPr>
              <a:spcBef>
                <a:spcPct val="50000"/>
              </a:spcBef>
            </a:pPr>
            <a:endParaRPr lang="es-AR" sz="80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AR" sz="1400">
                <a:latin typeface="Verdana" pitchFamily="34" charset="0"/>
              </a:rPr>
              <a:t>  Deben ser independientes, es decir que un indicador de objetivos debe mostrar si se   </a:t>
            </a:r>
          </a:p>
          <a:p>
            <a:pPr>
              <a:spcBef>
                <a:spcPct val="50000"/>
              </a:spcBef>
            </a:pPr>
            <a:r>
              <a:rPr lang="es-AR" sz="1400">
                <a:latin typeface="Verdana" pitchFamily="34" charset="0"/>
              </a:rPr>
              <a:t>    ha logrado, independientemente de que se hayan cumplido los resultados, y un </a:t>
            </a:r>
          </a:p>
          <a:p>
            <a:pPr>
              <a:spcBef>
                <a:spcPct val="50000"/>
              </a:spcBef>
            </a:pPr>
            <a:r>
              <a:rPr lang="es-AR" sz="1400">
                <a:latin typeface="Verdana" pitchFamily="34" charset="0"/>
              </a:rPr>
              <a:t>    indicador de resultados debe mostrar si se ha realizado adecuadamente, </a:t>
            </a:r>
          </a:p>
          <a:p>
            <a:pPr>
              <a:spcBef>
                <a:spcPct val="50000"/>
              </a:spcBef>
            </a:pPr>
            <a:r>
              <a:rPr lang="es-AR" sz="1400">
                <a:latin typeface="Verdana" pitchFamily="34" charset="0"/>
              </a:rPr>
              <a:t>    independientemente de la realización de las actividades.</a:t>
            </a:r>
          </a:p>
          <a:p>
            <a:pPr>
              <a:spcBef>
                <a:spcPct val="50000"/>
              </a:spcBef>
            </a:pPr>
            <a:endParaRPr lang="es-AR" sz="80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AR" sz="1400">
                <a:latin typeface="Verdana" pitchFamily="34" charset="0"/>
              </a:rPr>
              <a:t>  Deben mostrar si el objetivo (o resultado) se cumplió o no, cuanto se cumplió, </a:t>
            </a:r>
          </a:p>
          <a:p>
            <a:pPr>
              <a:spcBef>
                <a:spcPct val="50000"/>
              </a:spcBef>
            </a:pPr>
            <a:r>
              <a:rPr lang="es-AR" sz="1400">
                <a:latin typeface="Verdana" pitchFamily="34" charset="0"/>
              </a:rPr>
              <a:t>    cuan bien se cumplió, cuando se cumplió.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" sz="14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1" name="Text Box 4"/>
          <p:cNvSpPr txBox="1">
            <a:spLocks noChangeArrowheads="1"/>
          </p:cNvSpPr>
          <p:nvPr/>
        </p:nvSpPr>
        <p:spPr bwMode="auto">
          <a:xfrm>
            <a:off x="0" y="430212"/>
            <a:ext cx="9144000" cy="4254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s-ES_tradnl" sz="2100" b="1" dirty="0">
                <a:latin typeface="Arial Narrow" pitchFamily="34" charset="0"/>
              </a:rPr>
              <a:t>Medios o procedimientos que sirven para conocer el estado de los indicadores</a:t>
            </a:r>
            <a:endParaRPr lang="es-ES" sz="2100" b="1" dirty="0">
              <a:latin typeface="Arial Narrow" pitchFamily="34" charset="0"/>
            </a:endParaRPr>
          </a:p>
        </p:txBody>
      </p:sp>
      <p:sp>
        <p:nvSpPr>
          <p:cNvPr id="167942" name="Text Box 5"/>
          <p:cNvSpPr txBox="1">
            <a:spLocks noChangeArrowheads="1"/>
          </p:cNvSpPr>
          <p:nvPr/>
        </p:nvSpPr>
        <p:spPr bwMode="auto">
          <a:xfrm>
            <a:off x="428625" y="1266757"/>
            <a:ext cx="8715375" cy="2562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defTabSz="762000">
              <a:spcBef>
                <a:spcPct val="50000"/>
              </a:spcBef>
            </a:pPr>
            <a:r>
              <a:rPr lang="es-ES_tradnl" sz="2000" i="1" dirty="0">
                <a:latin typeface="Arial Narrow" pitchFamily="34" charset="0"/>
              </a:rPr>
              <a:t>Deben especificar:</a:t>
            </a:r>
          </a:p>
          <a:p>
            <a:pPr marL="457200" indent="-457200" defTabSz="762000">
              <a:spcBef>
                <a:spcPct val="50000"/>
              </a:spcBef>
              <a:buFontTx/>
              <a:buChar char="•"/>
            </a:pPr>
            <a:r>
              <a:rPr lang="es-ES_tradnl" sz="2000" dirty="0">
                <a:latin typeface="Arial Narrow" pitchFamily="34" charset="0"/>
              </a:rPr>
              <a:t>Método de recopilación de la información (muestreos, registros, grupos focales, </a:t>
            </a:r>
            <a:r>
              <a:rPr lang="es-ES_tradnl" sz="2000" dirty="0" err="1">
                <a:latin typeface="Arial Narrow" pitchFamily="34" charset="0"/>
              </a:rPr>
              <a:t>etc</a:t>
            </a:r>
            <a:r>
              <a:rPr lang="es-ES_tradnl" sz="2000" dirty="0">
                <a:latin typeface="Arial Narrow" pitchFamily="34" charset="0"/>
              </a:rPr>
              <a:t>)</a:t>
            </a:r>
          </a:p>
          <a:p>
            <a:pPr marL="457200" indent="-457200"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ES_tradnl" sz="2000" dirty="0">
                <a:latin typeface="Arial Narrow" pitchFamily="34" charset="0"/>
              </a:rPr>
              <a:t>Quién deberá proporcionar las informaciones y quien las recopilará</a:t>
            </a:r>
          </a:p>
          <a:p>
            <a:pPr marL="457200" indent="-457200"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ES_tradnl" sz="2000" dirty="0">
                <a:latin typeface="Arial Narrow" pitchFamily="34" charset="0"/>
              </a:rPr>
              <a:t>La regularidad con la que las fuentes deberán ser proporcionadas</a:t>
            </a:r>
          </a:p>
          <a:p>
            <a:pPr marL="457200" indent="-457200"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ES_tradnl" sz="2000" dirty="0">
                <a:latin typeface="Arial Narrow" pitchFamily="34" charset="0"/>
              </a:rPr>
              <a:t>El formato de presentación de las informaciones.</a:t>
            </a:r>
          </a:p>
          <a:p>
            <a:pPr marL="457200" indent="-457200" defTabSz="7620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s-ES" sz="2000" dirty="0">
              <a:latin typeface="Arial Narrow" pitchFamily="34" charset="0"/>
            </a:endParaRPr>
          </a:p>
        </p:txBody>
      </p:sp>
      <p:sp>
        <p:nvSpPr>
          <p:cNvPr id="167943" name="Rectangle 6"/>
          <p:cNvSpPr>
            <a:spLocks noChangeArrowheads="1"/>
          </p:cNvSpPr>
          <p:nvPr/>
        </p:nvSpPr>
        <p:spPr bwMode="auto">
          <a:xfrm>
            <a:off x="-180975" y="6237288"/>
            <a:ext cx="9906000" cy="3810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s-ES_tradnl" sz="1700" b="1">
                <a:latin typeface="Impact" pitchFamily="34" charset="0"/>
              </a:rPr>
              <a:t>Las fuentes exteriores al proyecto deben ser evaluadas en términos de accesibilidad, fiabilidad y pertinencia</a:t>
            </a:r>
            <a:endParaRPr lang="es-ES" sz="1700" b="1">
              <a:latin typeface="Impact" pitchFamily="34" charset="0"/>
            </a:endParaRPr>
          </a:p>
        </p:txBody>
      </p:sp>
      <p:sp>
        <p:nvSpPr>
          <p:cNvPr id="167944" name="AutoShape 7"/>
          <p:cNvSpPr>
            <a:spLocks noChangeArrowheads="1"/>
          </p:cNvSpPr>
          <p:nvPr/>
        </p:nvSpPr>
        <p:spPr bwMode="auto">
          <a:xfrm>
            <a:off x="609600" y="4097338"/>
            <a:ext cx="3124200" cy="1905000"/>
          </a:xfrm>
          <a:prstGeom prst="rightArrowCallout">
            <a:avLst>
              <a:gd name="adj1" fmla="val 25000"/>
              <a:gd name="adj2" fmla="val 25000"/>
              <a:gd name="adj3" fmla="val 27333"/>
              <a:gd name="adj4" fmla="val 66667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>
              <a:lnSpc>
                <a:spcPct val="230000"/>
              </a:lnSpc>
            </a:pPr>
            <a:r>
              <a:rPr lang="es-ES_tradnl" sz="1700" b="1">
                <a:latin typeface="Impact" pitchFamily="34" charset="0"/>
              </a:rPr>
              <a:t>Objetivo General</a:t>
            </a:r>
          </a:p>
          <a:p>
            <a:pPr algn="ctr" defTabSz="762000">
              <a:lnSpc>
                <a:spcPct val="230000"/>
              </a:lnSpc>
            </a:pPr>
            <a:r>
              <a:rPr lang="es-ES_tradnl" sz="1700" b="1">
                <a:latin typeface="Impact" pitchFamily="34" charset="0"/>
              </a:rPr>
              <a:t>Objetivo Específico</a:t>
            </a:r>
          </a:p>
          <a:p>
            <a:pPr algn="ctr" defTabSz="762000">
              <a:lnSpc>
                <a:spcPct val="230000"/>
              </a:lnSpc>
            </a:pPr>
            <a:r>
              <a:rPr lang="es-ES_tradnl" sz="1700" b="1">
                <a:latin typeface="Impact" pitchFamily="34" charset="0"/>
              </a:rPr>
              <a:t>Resultados</a:t>
            </a:r>
            <a:endParaRPr lang="es-ES" sz="1700" b="1">
              <a:latin typeface="Impact" pitchFamily="34" charset="0"/>
            </a:endParaRPr>
          </a:p>
        </p:txBody>
      </p:sp>
      <p:sp>
        <p:nvSpPr>
          <p:cNvPr id="167945" name="AutoShape 8"/>
          <p:cNvSpPr>
            <a:spLocks noChangeArrowheads="1"/>
          </p:cNvSpPr>
          <p:nvPr/>
        </p:nvSpPr>
        <p:spPr bwMode="auto">
          <a:xfrm>
            <a:off x="3695700" y="4097338"/>
            <a:ext cx="3124200" cy="1905000"/>
          </a:xfrm>
          <a:prstGeom prst="rightArrowCallout">
            <a:avLst>
              <a:gd name="adj1" fmla="val 25000"/>
              <a:gd name="adj2" fmla="val 25000"/>
              <a:gd name="adj3" fmla="val 27333"/>
              <a:gd name="adj4" fmla="val 66667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>
              <a:lnSpc>
                <a:spcPct val="110000"/>
              </a:lnSpc>
            </a:pPr>
            <a:r>
              <a:rPr lang="es-ES_tradnl" sz="1700" b="1">
                <a:latin typeface="Impact" pitchFamily="34" charset="0"/>
              </a:rPr>
              <a:t>Indicadores </a:t>
            </a:r>
          </a:p>
          <a:p>
            <a:pPr algn="ctr" defTabSz="762000">
              <a:lnSpc>
                <a:spcPct val="110000"/>
              </a:lnSpc>
            </a:pPr>
            <a:r>
              <a:rPr lang="es-ES_tradnl" sz="1700" b="1">
                <a:latin typeface="Impact" pitchFamily="34" charset="0"/>
              </a:rPr>
              <a:t>Objetivamente</a:t>
            </a:r>
          </a:p>
          <a:p>
            <a:pPr algn="ctr" defTabSz="762000">
              <a:lnSpc>
                <a:spcPct val="110000"/>
              </a:lnSpc>
            </a:pPr>
            <a:r>
              <a:rPr lang="es-ES_tradnl" sz="1700" b="1">
                <a:latin typeface="Impact" pitchFamily="34" charset="0"/>
              </a:rPr>
              <a:t> Verificables</a:t>
            </a:r>
            <a:endParaRPr lang="es-ES" sz="1700" b="1">
              <a:latin typeface="Impact" pitchFamily="34" charset="0"/>
            </a:endParaRPr>
          </a:p>
        </p:txBody>
      </p:sp>
      <p:sp>
        <p:nvSpPr>
          <p:cNvPr id="167946" name="Rectangle 9"/>
          <p:cNvSpPr>
            <a:spLocks noChangeArrowheads="1"/>
          </p:cNvSpPr>
          <p:nvPr/>
        </p:nvSpPr>
        <p:spPr bwMode="auto">
          <a:xfrm>
            <a:off x="6858000" y="4097338"/>
            <a:ext cx="1828800" cy="1905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62000"/>
            <a:r>
              <a:rPr lang="es-ES_tradnl" sz="1700" b="1">
                <a:latin typeface="Impact" pitchFamily="34" charset="0"/>
              </a:rPr>
              <a:t>Fuentes de Verificación</a:t>
            </a:r>
            <a:endParaRPr lang="es-ES" sz="1700" b="1"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99CF90C-6EDF-46A6-8FAA-8F013AC739B8}"/>
              </a:ext>
            </a:extLst>
          </p:cNvPr>
          <p:cNvSpPr txBox="1"/>
          <p:nvPr/>
        </p:nvSpPr>
        <p:spPr>
          <a:xfrm>
            <a:off x="1259632" y="1196752"/>
            <a:ext cx="655272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0070C0"/>
                </a:solidFill>
              </a:rPr>
              <a:t>Resumen de pasos para la formulación </a:t>
            </a:r>
            <a:r>
              <a:rPr lang="es-MX" sz="2000" dirty="0">
                <a:solidFill>
                  <a:srgbClr val="0070C0"/>
                </a:solidFill>
              </a:rPr>
              <a:t>de proyectos:</a:t>
            </a:r>
          </a:p>
          <a:p>
            <a:endParaRPr lang="es-MX" dirty="0"/>
          </a:p>
          <a:p>
            <a:r>
              <a:rPr lang="es-MX" dirty="0" smtClean="0"/>
              <a:t>- Análisis </a:t>
            </a:r>
            <a:r>
              <a:rPr lang="es-MX" dirty="0"/>
              <a:t>de la participación: beneficiarios e instituciones implicadas</a:t>
            </a:r>
          </a:p>
          <a:p>
            <a:r>
              <a:rPr lang="es-MX" dirty="0" smtClean="0"/>
              <a:t>- Análisis </a:t>
            </a:r>
            <a:r>
              <a:rPr lang="es-MX" dirty="0"/>
              <a:t>de problemas: El árbol de problemas</a:t>
            </a:r>
          </a:p>
          <a:p>
            <a:endParaRPr lang="es-MX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400" dirty="0"/>
              <a:t>Técnica de la lluvia de ideas: Repartimos tarjetas y fibrones y damos la consigna de trabajo, por ejemplo: cual es el problema más sentido en nuestro sistema productivo? Recalcamos que sólo debe colocarse uno y solo un problema en cada tarjeta. Luego se recogen las tarjetas y se agrupan los problemas sugeridos. Por lo general el problema más repetido es o tiene que ver con el problema central</a:t>
            </a:r>
            <a:r>
              <a:rPr lang="es-MX" sz="14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/>
          </a:p>
          <a:p>
            <a:pPr algn="just"/>
            <a:r>
              <a:rPr lang="es-MX" dirty="0" smtClean="0"/>
              <a:t>- Análisis </a:t>
            </a:r>
            <a:r>
              <a:rPr lang="es-MX" dirty="0" smtClean="0"/>
              <a:t>de objetivos</a:t>
            </a:r>
          </a:p>
          <a:p>
            <a:pPr algn="just"/>
            <a:r>
              <a:rPr lang="es-MX" dirty="0" smtClean="0"/>
              <a:t>- Análisis de alternativas</a:t>
            </a:r>
          </a:p>
          <a:p>
            <a:pPr algn="just"/>
            <a:r>
              <a:rPr lang="es-MX" dirty="0" smtClean="0"/>
              <a:t>- Formulación del proyecto. Ela</a:t>
            </a:r>
            <a:r>
              <a:rPr lang="es-MX" dirty="0" smtClean="0"/>
              <a:t>boración de </a:t>
            </a:r>
            <a:r>
              <a:rPr lang="es-MX" dirty="0" err="1" smtClean="0"/>
              <a:t>Matríz</a:t>
            </a:r>
            <a:r>
              <a:rPr lang="es-MX" dirty="0" smtClean="0"/>
              <a:t> lógica</a:t>
            </a:r>
            <a:endParaRPr lang="es-MX" dirty="0" smtClean="0"/>
          </a:p>
          <a:p>
            <a:pPr algn="just"/>
            <a:r>
              <a:rPr lang="es-MX" dirty="0" smtClean="0"/>
              <a:t>- Ejecución del proyecto</a:t>
            </a:r>
          </a:p>
          <a:p>
            <a:pPr algn="just"/>
            <a:r>
              <a:rPr lang="es-MX" dirty="0" smtClean="0"/>
              <a:t>- Evaluación</a:t>
            </a:r>
            <a:endParaRPr lang="es-A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3419872" y="3140968"/>
            <a:ext cx="28083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Bajos ingresos prediales</a:t>
            </a:r>
            <a:endParaRPr lang="es-E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11560" y="4221088"/>
            <a:ext cx="23042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Productos en malas condiciones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07504" y="5229200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Alto contenido de residuos </a:t>
            </a:r>
            <a:r>
              <a:rPr lang="es-ES" dirty="0" err="1" smtClean="0">
                <a:solidFill>
                  <a:schemeClr val="tx1"/>
                </a:solidFill>
              </a:rPr>
              <a:t>qcos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707904" y="404664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Abandono de la actividad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12576" y="6309320"/>
            <a:ext cx="2160240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Deficiente control </a:t>
            </a:r>
            <a:r>
              <a:rPr lang="es-ES" dirty="0" err="1" smtClean="0">
                <a:solidFill>
                  <a:schemeClr val="tx1"/>
                </a:solidFill>
              </a:rPr>
              <a:t>poscosecha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67544" y="1700808"/>
            <a:ext cx="24482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Malas condiciones de vida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707904" y="1484784"/>
            <a:ext cx="23762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Escasa o nula capitalización o reinversión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419872" y="4293096"/>
            <a:ext cx="28083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Baja fertilidad de los suelos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flipV="1">
            <a:off x="2267744" y="3717032"/>
            <a:ext cx="100811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 flipV="1">
            <a:off x="4788024" y="3717032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V="1">
            <a:off x="1115616" y="4869160"/>
            <a:ext cx="21602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 flipV="1">
            <a:off x="4788024" y="2492896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H="1" flipV="1">
            <a:off x="2915816" y="2636912"/>
            <a:ext cx="504056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V="1">
            <a:off x="2123728" y="836712"/>
            <a:ext cx="144016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10" idx="0"/>
          </p:cNvCxnSpPr>
          <p:nvPr/>
        </p:nvCxnSpPr>
        <p:spPr>
          <a:xfrm flipV="1">
            <a:off x="4896036" y="1124744"/>
            <a:ext cx="3600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stCxn id="8" idx="0"/>
          </p:cNvCxnSpPr>
          <p:nvPr/>
        </p:nvCxnSpPr>
        <p:spPr>
          <a:xfrm flipV="1">
            <a:off x="467544" y="6021288"/>
            <a:ext cx="324036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2915816" y="-13613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Ejemplo elaboración árbol de problemas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041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2"/>
          <p:cNvSpPr>
            <a:spLocks noChangeArrowheads="1"/>
          </p:cNvSpPr>
          <p:nvPr/>
        </p:nvSpPr>
        <p:spPr bwMode="auto">
          <a:xfrm>
            <a:off x="461144" y="18970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2800" b="1" dirty="0">
                <a:solidFill>
                  <a:srgbClr val="000080"/>
                </a:solidFill>
                <a:latin typeface="Verdana" pitchFamily="34" charset="0"/>
              </a:rPr>
              <a:t>De esta definición se desprende que un proyecto:</a:t>
            </a:r>
          </a:p>
        </p:txBody>
      </p:sp>
      <p:sp>
        <p:nvSpPr>
          <p:cNvPr id="109573" name="Rectangle 3"/>
          <p:cNvSpPr>
            <a:spLocks noChangeArrowheads="1"/>
          </p:cNvSpPr>
          <p:nvPr/>
        </p:nvSpPr>
        <p:spPr bwMode="auto">
          <a:xfrm>
            <a:off x="1344417" y="1556792"/>
            <a:ext cx="718802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sz="2000" dirty="0">
                <a:solidFill>
                  <a:schemeClr val="accent2"/>
                </a:solidFill>
              </a:rPr>
              <a:t>Es la unidad nuclear de la Planificación Operativa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sz="2000" dirty="0">
                <a:solidFill>
                  <a:schemeClr val="accent2"/>
                </a:solidFill>
              </a:rPr>
              <a:t>Debe ser consistente con la Planificación Estratégica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sz="2000" dirty="0">
                <a:solidFill>
                  <a:schemeClr val="accent2"/>
                </a:solidFill>
              </a:rPr>
              <a:t>Organiza recursos y actividades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AR" sz="2000" dirty="0">
                <a:solidFill>
                  <a:schemeClr val="accent2"/>
                </a:solidFill>
              </a:rPr>
              <a:t>Lo hace en función de sus objetivos</a:t>
            </a:r>
            <a:endParaRPr lang="es-ES" sz="20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sz="2000" dirty="0">
                <a:solidFill>
                  <a:schemeClr val="accent2"/>
                </a:solidFill>
              </a:rPr>
              <a:t>Tiene un plazo acotado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sz="2000" dirty="0">
                <a:solidFill>
                  <a:schemeClr val="accent2"/>
                </a:solidFill>
              </a:rPr>
              <a:t>Tiene un costo determinado (presupuesto)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sz="2000" dirty="0">
                <a:solidFill>
                  <a:schemeClr val="accent2"/>
                </a:solidFill>
              </a:rPr>
              <a:t>Involucra a una población definida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sz="2000" dirty="0">
                <a:solidFill>
                  <a:schemeClr val="accent2"/>
                </a:solidFill>
              </a:rPr>
              <a:t>Se desarrolla en un ámbito geográfico definido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s-ES" sz="20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s-AR" sz="2000" i="1" dirty="0">
                <a:solidFill>
                  <a:srgbClr val="006666"/>
                </a:solidFill>
              </a:rPr>
              <a:t>Y también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s-AR" sz="2000" i="1" dirty="0">
              <a:solidFill>
                <a:srgbClr val="006666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AR" sz="2000" dirty="0">
                <a:solidFill>
                  <a:srgbClr val="006666"/>
                </a:solidFill>
              </a:rPr>
              <a:t>Que el proceso (en lo posible participativo) es importante</a:t>
            </a:r>
            <a:endParaRPr lang="es-ES" sz="2000" dirty="0">
              <a:solidFill>
                <a:srgbClr val="006666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sz="2000" dirty="0">
                <a:solidFill>
                  <a:srgbClr val="006666"/>
                </a:solidFill>
              </a:rPr>
              <a:t>Es un espacio de aprendizaje de todos los actores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s-ES" sz="2400" dirty="0">
                <a:solidFill>
                  <a:srgbClr val="0070C0"/>
                </a:solidFill>
              </a:rPr>
              <a:t>Lo deseable es que deje instaladas capacidades permanentes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s-ES" sz="2000" dirty="0">
              <a:solidFill>
                <a:srgbClr val="93273C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s-E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Text Box 2"/>
          <p:cNvSpPr txBox="1">
            <a:spLocks noChangeArrowheads="1"/>
          </p:cNvSpPr>
          <p:nvPr/>
        </p:nvSpPr>
        <p:spPr bwMode="auto">
          <a:xfrm>
            <a:off x="3200400" y="1524000"/>
            <a:ext cx="2743200" cy="707886"/>
          </a:xfrm>
          <a:prstGeom prst="rect">
            <a:avLst/>
          </a:prstGeom>
          <a:solidFill>
            <a:srgbClr val="8B746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 dirty="0">
                <a:solidFill>
                  <a:schemeClr val="bg1"/>
                </a:solidFill>
                <a:latin typeface="Impact" pitchFamily="34" charset="0"/>
              </a:rPr>
              <a:t>Identificación o diagnóstico</a:t>
            </a:r>
          </a:p>
        </p:txBody>
      </p:sp>
      <p:sp>
        <p:nvSpPr>
          <p:cNvPr id="110597" name="Text Box 3"/>
          <p:cNvSpPr txBox="1">
            <a:spLocks noChangeArrowheads="1"/>
          </p:cNvSpPr>
          <p:nvPr/>
        </p:nvSpPr>
        <p:spPr bwMode="auto">
          <a:xfrm>
            <a:off x="5257800" y="3124200"/>
            <a:ext cx="2743200" cy="396875"/>
          </a:xfrm>
          <a:prstGeom prst="rect">
            <a:avLst/>
          </a:prstGeom>
          <a:solidFill>
            <a:srgbClr val="8B746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>
                <a:solidFill>
                  <a:schemeClr val="bg1"/>
                </a:solidFill>
                <a:latin typeface="Impact" pitchFamily="34" charset="0"/>
              </a:rPr>
              <a:t>Formulación</a:t>
            </a:r>
          </a:p>
        </p:txBody>
      </p:sp>
      <p:sp>
        <p:nvSpPr>
          <p:cNvPr id="110598" name="Text Box 4"/>
          <p:cNvSpPr txBox="1">
            <a:spLocks noChangeArrowheads="1"/>
          </p:cNvSpPr>
          <p:nvPr/>
        </p:nvSpPr>
        <p:spPr bwMode="auto">
          <a:xfrm>
            <a:off x="3276600" y="4800600"/>
            <a:ext cx="2743200" cy="396875"/>
          </a:xfrm>
          <a:prstGeom prst="rect">
            <a:avLst/>
          </a:prstGeom>
          <a:solidFill>
            <a:srgbClr val="8B746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>
                <a:solidFill>
                  <a:schemeClr val="bg1"/>
                </a:solidFill>
                <a:latin typeface="Impact" pitchFamily="34" charset="0"/>
              </a:rPr>
              <a:t>Ejecución</a:t>
            </a:r>
          </a:p>
        </p:txBody>
      </p:sp>
      <p:sp>
        <p:nvSpPr>
          <p:cNvPr id="110599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2743200" cy="396875"/>
          </a:xfrm>
          <a:prstGeom prst="rect">
            <a:avLst/>
          </a:prstGeom>
          <a:solidFill>
            <a:srgbClr val="8B746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>
                <a:solidFill>
                  <a:schemeClr val="bg1"/>
                </a:solidFill>
                <a:latin typeface="Impact" pitchFamily="34" charset="0"/>
              </a:rPr>
              <a:t>Evaluación</a:t>
            </a:r>
          </a:p>
        </p:txBody>
      </p:sp>
      <p:sp>
        <p:nvSpPr>
          <p:cNvPr id="110600" name="AutoShape 6"/>
          <p:cNvSpPr>
            <a:spLocks noChangeArrowheads="1"/>
          </p:cNvSpPr>
          <p:nvPr/>
        </p:nvSpPr>
        <p:spPr bwMode="auto">
          <a:xfrm rot="-2820267">
            <a:off x="5676900" y="1943100"/>
            <a:ext cx="914400" cy="1143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0601" name="AutoShape 7"/>
          <p:cNvSpPr>
            <a:spLocks noChangeArrowheads="1"/>
          </p:cNvSpPr>
          <p:nvPr/>
        </p:nvSpPr>
        <p:spPr bwMode="auto">
          <a:xfrm rot="2505163">
            <a:off x="5638800" y="3657600"/>
            <a:ext cx="914400" cy="1143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0602" name="AutoShape 8"/>
          <p:cNvSpPr>
            <a:spLocks noChangeArrowheads="1"/>
          </p:cNvSpPr>
          <p:nvPr/>
        </p:nvSpPr>
        <p:spPr bwMode="auto">
          <a:xfrm rot="8064753">
            <a:off x="2628900" y="3619500"/>
            <a:ext cx="914400" cy="1143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0603" name="AutoShape 9"/>
          <p:cNvSpPr>
            <a:spLocks noChangeArrowheads="1"/>
          </p:cNvSpPr>
          <p:nvPr/>
        </p:nvSpPr>
        <p:spPr bwMode="auto">
          <a:xfrm rot="-7827422">
            <a:off x="2705100" y="1943100"/>
            <a:ext cx="914400" cy="1143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0604" name="Text Box 10"/>
          <p:cNvSpPr txBox="1">
            <a:spLocks noChangeArrowheads="1"/>
          </p:cNvSpPr>
          <p:nvPr/>
        </p:nvSpPr>
        <p:spPr bwMode="auto">
          <a:xfrm>
            <a:off x="827088" y="33337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EL CICLO DEL PROYECTO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611188" y="333375"/>
            <a:ext cx="8229600" cy="777875"/>
          </a:xfrm>
          <a:prstGeom prst="rect">
            <a:avLst/>
          </a:prstGeom>
          <a:solidFill>
            <a:srgbClr val="F4EBD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AR" sz="2400">
                <a:solidFill>
                  <a:schemeClr val="tx2"/>
                </a:solidFill>
              </a:rPr>
              <a:t>PASOS EN LA FASE DE IDENTIFICACIÓN</a:t>
            </a:r>
            <a:endParaRPr lang="es-ES" sz="2400">
              <a:solidFill>
                <a:schemeClr val="tx2"/>
              </a:solidFill>
            </a:endParaRPr>
          </a:p>
        </p:txBody>
      </p:sp>
      <p:sp>
        <p:nvSpPr>
          <p:cNvPr id="156677" name="Line 5"/>
          <p:cNvSpPr>
            <a:spLocks noChangeShapeType="1"/>
          </p:cNvSpPr>
          <p:nvPr/>
        </p:nvSpPr>
        <p:spPr bwMode="auto">
          <a:xfrm>
            <a:off x="2268538" y="1628775"/>
            <a:ext cx="2159000" cy="41052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56678" name="Line 6"/>
          <p:cNvSpPr>
            <a:spLocks noChangeShapeType="1"/>
          </p:cNvSpPr>
          <p:nvPr/>
        </p:nvSpPr>
        <p:spPr bwMode="auto">
          <a:xfrm flipH="1">
            <a:off x="5148263" y="1628775"/>
            <a:ext cx="1944687" cy="41052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56679" name="Text Box 7"/>
          <p:cNvSpPr txBox="1">
            <a:spLocks noChangeArrowheads="1"/>
          </p:cNvSpPr>
          <p:nvPr/>
        </p:nvSpPr>
        <p:spPr bwMode="auto">
          <a:xfrm>
            <a:off x="3851275" y="5876925"/>
            <a:ext cx="1944688" cy="765175"/>
          </a:xfrm>
          <a:prstGeom prst="rect">
            <a:avLst/>
          </a:prstGeom>
          <a:solidFill>
            <a:srgbClr val="833F1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AR" sz="5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s-AR" b="1">
                <a:solidFill>
                  <a:schemeClr val="bg1"/>
                </a:solidFill>
              </a:rPr>
              <a:t>FORMULACION</a:t>
            </a:r>
          </a:p>
          <a:p>
            <a:pPr>
              <a:spcBef>
                <a:spcPct val="50000"/>
              </a:spcBef>
            </a:pPr>
            <a:endParaRPr lang="es-ES" sz="800" b="1">
              <a:solidFill>
                <a:schemeClr val="bg1"/>
              </a:solidFill>
            </a:endParaRP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2843213" y="2205038"/>
            <a:ext cx="3744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56681" name="Line 9"/>
          <p:cNvSpPr>
            <a:spLocks noChangeShapeType="1"/>
          </p:cNvSpPr>
          <p:nvPr/>
        </p:nvSpPr>
        <p:spPr bwMode="auto">
          <a:xfrm>
            <a:off x="3348038" y="2997200"/>
            <a:ext cx="2808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56682" name="Line 10"/>
          <p:cNvSpPr>
            <a:spLocks noChangeShapeType="1"/>
          </p:cNvSpPr>
          <p:nvPr/>
        </p:nvSpPr>
        <p:spPr bwMode="auto">
          <a:xfrm>
            <a:off x="3779838" y="371633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>
            <a:off x="4211638" y="45085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2771775" y="1700213"/>
            <a:ext cx="381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b="1"/>
              <a:t>Análisis de la Comunidad</a:t>
            </a:r>
            <a:endParaRPr lang="es-ES" b="1"/>
          </a:p>
        </p:txBody>
      </p:sp>
      <p:sp>
        <p:nvSpPr>
          <p:cNvPr id="156685" name="Text Box 13"/>
          <p:cNvSpPr txBox="1">
            <a:spLocks noChangeArrowheads="1"/>
          </p:cNvSpPr>
          <p:nvPr/>
        </p:nvSpPr>
        <p:spPr bwMode="auto">
          <a:xfrm>
            <a:off x="2843213" y="2276475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/>
              <a:t>Análisis de implicados e institucional</a:t>
            </a:r>
            <a:endParaRPr lang="es-ES"/>
          </a:p>
        </p:txBody>
      </p:sp>
      <p:sp>
        <p:nvSpPr>
          <p:cNvPr id="156686" name="Text Box 14"/>
          <p:cNvSpPr txBox="1">
            <a:spLocks noChangeArrowheads="1"/>
          </p:cNvSpPr>
          <p:nvPr/>
        </p:nvSpPr>
        <p:spPr bwMode="auto">
          <a:xfrm>
            <a:off x="2771775" y="3213100"/>
            <a:ext cx="381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/>
              <a:t>Análisis de problemas</a:t>
            </a:r>
            <a:endParaRPr lang="es-ES"/>
          </a:p>
        </p:txBody>
      </p:sp>
      <p:sp>
        <p:nvSpPr>
          <p:cNvPr id="156687" name="Text Box 15"/>
          <p:cNvSpPr txBox="1">
            <a:spLocks noChangeArrowheads="1"/>
          </p:cNvSpPr>
          <p:nvPr/>
        </p:nvSpPr>
        <p:spPr bwMode="auto">
          <a:xfrm>
            <a:off x="3779838" y="3789363"/>
            <a:ext cx="1944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/>
              <a:t>Análisis de objetivos</a:t>
            </a:r>
            <a:endParaRPr lang="es-ES"/>
          </a:p>
        </p:txBody>
      </p:sp>
      <p:sp>
        <p:nvSpPr>
          <p:cNvPr id="156688" name="Text Box 16"/>
          <p:cNvSpPr txBox="1">
            <a:spLocks noChangeArrowheads="1"/>
          </p:cNvSpPr>
          <p:nvPr/>
        </p:nvSpPr>
        <p:spPr bwMode="auto">
          <a:xfrm>
            <a:off x="3851275" y="4581525"/>
            <a:ext cx="1944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/>
              <a:t>Análisis de alternativas</a:t>
            </a:r>
            <a:endParaRPr lang="es-ES"/>
          </a:p>
        </p:txBody>
      </p:sp>
      <p:sp>
        <p:nvSpPr>
          <p:cNvPr id="156689" name="AutoShape 17"/>
          <p:cNvSpPr>
            <a:spLocks noChangeArrowheads="1"/>
          </p:cNvSpPr>
          <p:nvPr/>
        </p:nvSpPr>
        <p:spPr bwMode="auto">
          <a:xfrm rot="-1661224">
            <a:off x="2478088" y="2697163"/>
            <a:ext cx="796925" cy="2808287"/>
          </a:xfrm>
          <a:prstGeom prst="downArrow">
            <a:avLst>
              <a:gd name="adj1" fmla="val 50000"/>
              <a:gd name="adj2" fmla="val 88098"/>
            </a:avLst>
          </a:prstGeom>
          <a:solidFill>
            <a:srgbClr val="833F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56690" name="Text Box 18"/>
          <p:cNvSpPr txBox="1">
            <a:spLocks noChangeArrowheads="1"/>
          </p:cNvSpPr>
          <p:nvPr/>
        </p:nvSpPr>
        <p:spPr bwMode="auto">
          <a:xfrm rot="3700867">
            <a:off x="1766887" y="3784601"/>
            <a:ext cx="2087563" cy="366712"/>
          </a:xfrm>
          <a:prstGeom prst="rect">
            <a:avLst/>
          </a:prstGeom>
          <a:solidFill>
            <a:srgbClr val="833F1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b="1">
                <a:solidFill>
                  <a:schemeClr val="bg1"/>
                </a:solidFill>
              </a:rPr>
              <a:t>IDENTIFICACION</a:t>
            </a:r>
            <a:endParaRPr lang="es-ES" b="1">
              <a:solidFill>
                <a:schemeClr val="bg1"/>
              </a:solidFill>
            </a:endParaRPr>
          </a:p>
        </p:txBody>
      </p:sp>
      <p:sp>
        <p:nvSpPr>
          <p:cNvPr id="156691" name="AutoShape 19"/>
          <p:cNvSpPr>
            <a:spLocks noChangeArrowheads="1"/>
          </p:cNvSpPr>
          <p:nvPr/>
        </p:nvSpPr>
        <p:spPr bwMode="auto">
          <a:xfrm rot="1601317">
            <a:off x="6300788" y="2708275"/>
            <a:ext cx="796925" cy="2808288"/>
          </a:xfrm>
          <a:prstGeom prst="downArrow">
            <a:avLst>
              <a:gd name="adj1" fmla="val 50000"/>
              <a:gd name="adj2" fmla="val 88098"/>
            </a:avLst>
          </a:prstGeom>
          <a:solidFill>
            <a:srgbClr val="833F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56692" name="Text Box 20"/>
          <p:cNvSpPr txBox="1">
            <a:spLocks noChangeArrowheads="1"/>
          </p:cNvSpPr>
          <p:nvPr/>
        </p:nvSpPr>
        <p:spPr bwMode="auto">
          <a:xfrm rot="-3786771">
            <a:off x="5799137" y="3641726"/>
            <a:ext cx="2087563" cy="366712"/>
          </a:xfrm>
          <a:prstGeom prst="rect">
            <a:avLst/>
          </a:prstGeom>
          <a:solidFill>
            <a:srgbClr val="833F1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b="1">
                <a:solidFill>
                  <a:schemeClr val="bg1"/>
                </a:solidFill>
              </a:rPr>
              <a:t>IDENTIFICACION</a:t>
            </a:r>
            <a:endParaRPr lang="es-ES" b="1">
              <a:solidFill>
                <a:schemeClr val="bg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256197" y="2159102"/>
            <a:ext cx="1556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Análisis de la participación</a:t>
            </a:r>
            <a:endParaRPr lang="es-ES" dirty="0"/>
          </a:p>
        </p:txBody>
      </p:sp>
      <p:sp>
        <p:nvSpPr>
          <p:cNvPr id="3" name="Cerrar llave 2"/>
          <p:cNvSpPr/>
          <p:nvPr/>
        </p:nvSpPr>
        <p:spPr>
          <a:xfrm rot="1471506">
            <a:off x="6826946" y="1688679"/>
            <a:ext cx="431799" cy="1512887"/>
          </a:xfrm>
          <a:prstGeom prst="righ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>
                <a:solidFill>
                  <a:srgbClr val="0070C0"/>
                </a:solidFill>
              </a:rPr>
              <a:t>ANALISIS DE PARTICIPACION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Ofrecer un panorama de todas las personas, los grupos y las organizaciones, que de alguna manera están relacionados con el Proyecto</a:t>
            </a:r>
          </a:p>
          <a:p>
            <a:r>
              <a:rPr lang="es-AR" dirty="0"/>
              <a:t>Incorporar los intereses y expectativas de personas y grupos que pueden ser importantes para el Proyecto</a:t>
            </a:r>
          </a:p>
        </p:txBody>
      </p:sp>
    </p:spTree>
    <p:extLst>
      <p:ext uri="{BB962C8B-B14F-4D97-AF65-F5344CB8AC3E}">
        <p14:creationId xmlns:p14="http://schemas.microsoft.com/office/powerpoint/2010/main" val="1737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s-AR" sz="2400" dirty="0"/>
              <a:t>PASO 1</a:t>
            </a:r>
          </a:p>
          <a:p>
            <a:pPr algn="just">
              <a:lnSpc>
                <a:spcPct val="80000"/>
              </a:lnSpc>
            </a:pPr>
            <a:r>
              <a:rPr lang="es-AR" sz="2400" dirty="0"/>
              <a:t>Registrar los grupos, personas e instituciones importantes relacionados con el Proyecto o los que se encuentran en su ámbito de influencia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AR" sz="2400" dirty="0"/>
              <a:t>PASO 2</a:t>
            </a:r>
          </a:p>
          <a:p>
            <a:pPr algn="just">
              <a:lnSpc>
                <a:spcPct val="80000"/>
              </a:lnSpc>
            </a:pPr>
            <a:r>
              <a:rPr lang="es-AR" sz="2400" dirty="0"/>
              <a:t>Formar categorías de los mismos: Afectados Beneficiarios, Cooperantes, Oponentes, Afectados Perjudicados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AR" sz="2400" dirty="0"/>
              <a:t>PASO 3</a:t>
            </a:r>
          </a:p>
          <a:p>
            <a:pPr>
              <a:lnSpc>
                <a:spcPct val="80000"/>
              </a:lnSpc>
            </a:pPr>
            <a:r>
              <a:rPr lang="es-AR" sz="2400" dirty="0"/>
              <a:t>Caracterizarlos y analizarlos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AR" sz="2400" dirty="0"/>
              <a:t>PASO 4</a:t>
            </a:r>
          </a:p>
          <a:p>
            <a:pPr>
              <a:lnSpc>
                <a:spcPct val="80000"/>
              </a:lnSpc>
            </a:pPr>
            <a:r>
              <a:rPr lang="es-AR" sz="2400" dirty="0"/>
              <a:t>Identificar las consecuencias para el desenvolvimiento del Proyecto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400" dirty="0"/>
          </a:p>
          <a:p>
            <a:pPr>
              <a:lnSpc>
                <a:spcPct val="80000"/>
              </a:lnSpc>
            </a:pPr>
            <a:endParaRPr lang="es-ES" sz="2400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884C233F-09BC-49AE-A814-E0A830D58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4400" dirty="0">
                <a:solidFill>
                  <a:srgbClr val="0070C0"/>
                </a:solidFill>
              </a:rPr>
              <a:t>Como elaborar el análisis de la partici</a:t>
            </a:r>
            <a:r>
              <a:rPr lang="es-AR" dirty="0">
                <a:solidFill>
                  <a:srgbClr val="0070C0"/>
                </a:solidFill>
              </a:rPr>
              <a:t>pación</a:t>
            </a:r>
          </a:p>
        </p:txBody>
      </p:sp>
    </p:spTree>
    <p:extLst>
      <p:ext uri="{BB962C8B-B14F-4D97-AF65-F5344CB8AC3E}">
        <p14:creationId xmlns:p14="http://schemas.microsoft.com/office/powerpoint/2010/main" val="19163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s-AR" sz="3600" dirty="0">
                <a:solidFill>
                  <a:srgbClr val="0070C0"/>
                </a:solidFill>
              </a:rPr>
              <a:t>ESQUEMA PARA EL ANALISIS DE PARTICIPACION</a:t>
            </a:r>
            <a:r>
              <a:rPr lang="es-AR" sz="4000" dirty="0"/>
              <a:t/>
            </a:r>
            <a:br>
              <a:rPr lang="es-AR" sz="4000" dirty="0"/>
            </a:br>
            <a:endParaRPr lang="es-ES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AR" dirty="0"/>
              <a:t>Características del Grupo</a:t>
            </a:r>
          </a:p>
          <a:p>
            <a:pPr>
              <a:lnSpc>
                <a:spcPct val="90000"/>
              </a:lnSpc>
            </a:pPr>
            <a:r>
              <a:rPr lang="es-AR" dirty="0"/>
              <a:t>Conformación del grupo (miembros, origen social, religión, aspectos culturales)</a:t>
            </a:r>
          </a:p>
          <a:p>
            <a:pPr>
              <a:lnSpc>
                <a:spcPct val="90000"/>
              </a:lnSpc>
            </a:pPr>
            <a:r>
              <a:rPr lang="es-AR" dirty="0"/>
              <a:t>Características organizacionales del grupo (formal, informal, estado legal, misión y objetivos)</a:t>
            </a:r>
          </a:p>
          <a:p>
            <a:pPr>
              <a:lnSpc>
                <a:spcPct val="90000"/>
              </a:lnSpc>
            </a:pPr>
            <a:r>
              <a:rPr lang="es-AR" dirty="0"/>
              <a:t>Estructura (jerarquía, liderazgo, funciones)</a:t>
            </a:r>
          </a:p>
          <a:p>
            <a:pPr>
              <a:lnSpc>
                <a:spcPct val="90000"/>
              </a:lnSpc>
            </a:pPr>
            <a:r>
              <a:rPr lang="es-AR" dirty="0"/>
              <a:t>Situación actual del grupo y sus problemas; puntos de vista del grupo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5201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/>
              <a:t/>
            </a:r>
            <a:br>
              <a:rPr lang="es-ES" sz="4000" dirty="0"/>
            </a:br>
            <a:r>
              <a:rPr lang="es-ES" sz="3200" b="1" dirty="0">
                <a:solidFill>
                  <a:srgbClr val="0070C0"/>
                </a:solidFill>
              </a:rPr>
              <a:t>Implicaciones para la Planificación del Proyecto en el contexto del ANALISIS DE PARTICIPACION</a:t>
            </a:r>
            <a:r>
              <a:rPr lang="es-ES" sz="4000" b="1" dirty="0">
                <a:solidFill>
                  <a:srgbClr val="0070C0"/>
                </a:solidFill>
              </a:rPr>
              <a:t> </a:t>
            </a:r>
            <a:r>
              <a:rPr lang="es-ES" sz="4000" dirty="0"/>
              <a:t>	</a:t>
            </a:r>
            <a:br>
              <a:rPr lang="es-ES" sz="4000" dirty="0"/>
            </a:br>
            <a:endParaRPr lang="es-ES" sz="4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828" y="170080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s-ES" sz="2800" dirty="0"/>
          </a:p>
          <a:p>
            <a:pPr>
              <a:lnSpc>
                <a:spcPct val="80000"/>
              </a:lnSpc>
            </a:pPr>
            <a:r>
              <a:rPr lang="es-ES" sz="2800" b="1" dirty="0"/>
              <a:t>Cuál sería el grupo meta del Proyecto? </a:t>
            </a:r>
            <a:r>
              <a:rPr lang="es-ES" sz="2800" dirty="0"/>
              <a:t>	</a:t>
            </a:r>
          </a:p>
          <a:p>
            <a:pPr>
              <a:lnSpc>
                <a:spcPct val="80000"/>
              </a:lnSpc>
            </a:pPr>
            <a:r>
              <a:rPr lang="es-ES" sz="2800" b="1" dirty="0"/>
              <a:t>¿De qué manera deberían ser considerados los diferentes grupos en el contexto del Proyecto? </a:t>
            </a:r>
            <a:r>
              <a:rPr lang="es-ES" sz="2800" dirty="0"/>
              <a:t>	</a:t>
            </a:r>
          </a:p>
          <a:p>
            <a:pPr>
              <a:lnSpc>
                <a:spcPct val="80000"/>
              </a:lnSpc>
            </a:pPr>
            <a:r>
              <a:rPr lang="es-ES" sz="2800" b="1" dirty="0"/>
              <a:t>¿Cuál debería ser la relación entre el Proyecto y los grupos en cuestión? </a:t>
            </a:r>
            <a:r>
              <a:rPr lang="es-ES" sz="2800" dirty="0"/>
              <a:t>	</a:t>
            </a:r>
          </a:p>
          <a:p>
            <a:pPr>
              <a:lnSpc>
                <a:spcPct val="80000"/>
              </a:lnSpc>
            </a:pPr>
            <a:r>
              <a:rPr lang="es-ES" sz="2800" b="1" dirty="0"/>
              <a:t>¿Cuál debería ser la relación entre los diferentes grupos? </a:t>
            </a:r>
            <a:r>
              <a:rPr lang="es-ES" sz="2800" dirty="0"/>
              <a:t>	</a:t>
            </a:r>
          </a:p>
          <a:p>
            <a:pPr>
              <a:lnSpc>
                <a:spcPct val="80000"/>
              </a:lnSpc>
            </a:pPr>
            <a:r>
              <a:rPr lang="es-ES" sz="2800" b="1" dirty="0"/>
              <a:t>¿Cuáles deberían ser las áreas de cooperación y coordinación? </a:t>
            </a:r>
            <a:r>
              <a:rPr lang="es-ES" sz="2800" dirty="0"/>
              <a:t>	</a:t>
            </a:r>
          </a:p>
          <a:p>
            <a:pPr>
              <a:lnSpc>
                <a:spcPct val="80000"/>
              </a:lnSpc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243478373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2092</Words>
  <Application>Microsoft Office PowerPoint</Application>
  <PresentationFormat>Presentación en pantalla (4:3)</PresentationFormat>
  <Paragraphs>331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Impact</vt:lpstr>
      <vt:lpstr>Times New Roman</vt:lpstr>
      <vt:lpstr>Verdana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ANALISIS DE PARTICIPACION</vt:lpstr>
      <vt:lpstr>Como elaborar el análisis de la participación</vt:lpstr>
      <vt:lpstr>ESQUEMA PARA EL ANALISIS DE PARTICIPACION </vt:lpstr>
      <vt:lpstr> Implicaciones para la Planificación del Proyecto en el contexto del ANALISIS DE PARTICIPACION   </vt:lpstr>
      <vt:lpstr>Presentación de PowerPoint</vt:lpstr>
      <vt:lpstr>ANALISIS DE PROBLEMAS</vt:lpstr>
      <vt:lpstr>Como se elabora el ARBOL DE PROBLEMAS</vt:lpstr>
      <vt:lpstr>ANALISIS DE PROBLEMAS PUNTOS CLAVES </vt:lpstr>
      <vt:lpstr>Presentación de PowerPoint</vt:lpstr>
      <vt:lpstr>Como se elabora el ARBOL DE OBJETIVOS</vt:lpstr>
      <vt:lpstr>Presentación de PowerPoint</vt:lpstr>
      <vt:lpstr>Presentación de PowerPoint</vt:lpstr>
      <vt:lpstr>Ejemplo elaboración matriz de proyecto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Alfredo</dc:creator>
  <cp:lastModifiedBy>Ernesto</cp:lastModifiedBy>
  <cp:revision>36</cp:revision>
  <dcterms:created xsi:type="dcterms:W3CDTF">2012-10-22T19:26:09Z</dcterms:created>
  <dcterms:modified xsi:type="dcterms:W3CDTF">2021-11-06T15:45:11Z</dcterms:modified>
</cp:coreProperties>
</file>